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5" roundtripDataSignature="AMtx7mhWjxWw9TIiv6H3oNU9i++OAxgn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É possível visualizar as inúmeras bibliotecas que o spring adicionou ao projeto.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Apos alterar o arquivo pom, sempre e bom atualizar o projeto, para que estas alterações sejam consideradas pelo eclipse.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Dependendo da versão do Spring-Boot a ser utilizada, pode ser que seja necessário alterar a versão do Java.</a:t>
            </a:r>
            <a:endParaRPr/>
          </a:p>
          <a:p>
            <a:pPr indent="0" lvl="0" marL="0" rtl="0" algn="l">
              <a:lnSpc>
                <a:spcPct val="100000"/>
              </a:lnSpc>
              <a:spcBef>
                <a:spcPts val="0"/>
              </a:spcBef>
              <a:spcAft>
                <a:spcPts val="0"/>
              </a:spcAft>
              <a:buSzPts val="1100"/>
              <a:buNone/>
            </a:pPr>
            <a:r>
              <a:rPr lang="en-GB"/>
              <a:t>Mesmo ele apresentando uma versão diferente (1.5 ou 11), não quer dizer que ele tenha instalado ela. Ele só está configurado para esta versão, se ela não estiver instalada, pode ser que haja problemas na execução do projeto.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Curiosidade. Versões mais novas do java conseguem “compilar” o código para versões mais antigas (se você tiver a versão 14 do java, vc pode compilar para a versão 1.8 sem problemas), mas o inverso não é verdade (se vocẽ tiver a versão 1.5 do java instalado, ela não conseguira compilar o código para a versão 8 por exemplo)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Spring context é como um container que armazena todos os componentes da aplicação. Ao iniciar o “scan” de classes, o spring procura por todas as classes que tiverem anotações que indiquem que ela é um controller, um serviço ou outra anotação específica e armazena uma instância desta classe no contexto.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Hora do intervalo. Curiosidade a imagem “intermission” era utilizada em muitos filmes antigos com duração longa (maior que 3 horas) para ter um intervalo para as pessoas irem ao banheiro. O último filme que “rolou” isso (lá fora) foi o filme “os 8 odiados” do Tarantino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Identificadores do projeto: informações sobre o projeto, groupId + artifactID são usados para indicar o pacote “raiz” da aplicação. Packing é como a aplicação vai ser empacotada (jar, war ou ear), Número da versão (a critério do usuário como gerenciar estas versões) e nome da aplicação </a:t>
            </a:r>
            <a:endParaRPr/>
          </a:p>
          <a:p>
            <a:pPr indent="0" lvl="0" marL="0" rtl="0" algn="l">
              <a:lnSpc>
                <a:spcPct val="100000"/>
              </a:lnSpc>
              <a:spcBef>
                <a:spcPts val="0"/>
              </a:spcBef>
              <a:spcAft>
                <a:spcPts val="0"/>
              </a:spcAft>
              <a:buSzPts val="1100"/>
              <a:buNone/>
            </a:pPr>
            <a:r>
              <a:rPr lang="en-GB"/>
              <a:t>Dependências indicam de quais bibliotecas o projeto necessita. Propriedades são como variáveis com valores que podem ser reutilizados no POM como um todo (veja dependências). Build indica ao Mavem como ele vai compilar, testar e empacotar a aplicação. Profiles indicam variação de configurações para momentos de “execução” do projeto, é muito utilizado com uma configuração para desenvolvimento e outra para produção. Repositórios indica onde o maven vai encontrar as dependências do projeto.</a:t>
            </a:r>
            <a:endParaRPr/>
          </a:p>
          <a:p>
            <a:pPr indent="0" lvl="0" marL="0" rtl="0" algn="l">
              <a:lnSpc>
                <a:spcPct val="100000"/>
              </a:lnSpc>
              <a:spcBef>
                <a:spcPts val="0"/>
              </a:spcBef>
              <a:spcAft>
                <a:spcPts val="0"/>
              </a:spcAft>
              <a:buSzPts val="1100"/>
              <a:buNone/>
            </a:pPr>
            <a:r>
              <a:rPr lang="en-GB"/>
              <a:t>Repositórios são sites que utilizam um sistema de disponibilização de bibliotecas adotado pelo maven. Se nenhum for definido ele usa o Maven Central (padrão).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Criando um projeto maven por dentro do eclipse com o wizard. Não iremos utilizar nenhum archetype. Archetype são “modelos” de projetos variados, um para cada tipo de projeto (dependendo do framework ou função da aplicação). Vamos um um “vazio”.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Algumas pastas o eclipse já considera especiais, como as subpastas da pasta SRC (source - fonte). Ele já exibe elas de maneira diferente.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 arquivo pom “super simples” do projeto.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Vamos agora converter esse projeto simples para um projeto que usa o Spring-boot.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7"/>
          <p:cNvSpPr txBox="1"/>
          <p:nvPr>
            <p:ph idx="12" type="sldNum"/>
          </p:nvPr>
        </p:nvSpPr>
        <p:spPr>
          <a:xfrm>
            <a:off x="6350363" y="3494220"/>
            <a:ext cx="412500" cy="295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 name="Google Shape;11;p47"/>
          <p:cNvPicPr preferRelativeResize="0"/>
          <p:nvPr/>
        </p:nvPicPr>
        <p:blipFill rotWithShape="1">
          <a:blip r:embed="rId2">
            <a:alphaModFix/>
          </a:blip>
          <a:srcRect b="23585" l="0" r="0" t="18073"/>
          <a:stretch/>
        </p:blipFill>
        <p:spPr>
          <a:xfrm>
            <a:off x="3781618" y="-9525"/>
            <a:ext cx="1949158" cy="1136865"/>
          </a:xfrm>
          <a:prstGeom prst="rect">
            <a:avLst/>
          </a:prstGeom>
          <a:noFill/>
          <a:ln>
            <a:noFill/>
          </a:ln>
        </p:spPr>
      </p:pic>
      <p:pic>
        <p:nvPicPr>
          <p:cNvPr id="12" name="Google Shape;12;p47"/>
          <p:cNvPicPr preferRelativeResize="0"/>
          <p:nvPr/>
        </p:nvPicPr>
        <p:blipFill rotWithShape="1">
          <a:blip r:embed="rId3">
            <a:alphaModFix/>
          </a:blip>
          <a:srcRect b="27736" l="33351" r="16906" t="32932"/>
          <a:stretch/>
        </p:blipFill>
        <p:spPr>
          <a:xfrm>
            <a:off x="2317180" y="1079193"/>
            <a:ext cx="6827731" cy="4048678"/>
          </a:xfrm>
          <a:prstGeom prst="rect">
            <a:avLst/>
          </a:prstGeom>
          <a:noFill/>
          <a:ln>
            <a:noFill/>
          </a:ln>
        </p:spPr>
      </p:pic>
      <p:sp>
        <p:nvSpPr>
          <p:cNvPr id="13" name="Google Shape;13;p47"/>
          <p:cNvSpPr/>
          <p:nvPr/>
        </p:nvSpPr>
        <p:spPr>
          <a:xfrm>
            <a:off x="6668296" y="3089466"/>
            <a:ext cx="2315100" cy="31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7"/>
          <p:cNvSpPr/>
          <p:nvPr/>
        </p:nvSpPr>
        <p:spPr>
          <a:xfrm>
            <a:off x="-19050" y="-9525"/>
            <a:ext cx="3427800" cy="51372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47"/>
          <p:cNvPicPr preferRelativeResize="0"/>
          <p:nvPr/>
        </p:nvPicPr>
        <p:blipFill rotWithShape="1">
          <a:blip r:embed="rId4">
            <a:alphaModFix/>
          </a:blip>
          <a:srcRect b="0" l="0" r="0" t="0"/>
          <a:stretch/>
        </p:blipFill>
        <p:spPr>
          <a:xfrm>
            <a:off x="676923" y="2579324"/>
            <a:ext cx="1872067" cy="1211520"/>
          </a:xfrm>
          <a:prstGeom prst="rect">
            <a:avLst/>
          </a:prstGeom>
          <a:noFill/>
          <a:ln>
            <a:noFill/>
          </a:ln>
        </p:spPr>
      </p:pic>
      <p:pic>
        <p:nvPicPr>
          <p:cNvPr id="16" name="Google Shape;16;p47"/>
          <p:cNvPicPr preferRelativeResize="0"/>
          <p:nvPr/>
        </p:nvPicPr>
        <p:blipFill rotWithShape="1">
          <a:blip r:embed="rId5">
            <a:alphaModFix/>
          </a:blip>
          <a:srcRect b="16305" l="24601" r="22079" t="16540"/>
          <a:stretch/>
        </p:blipFill>
        <p:spPr>
          <a:xfrm>
            <a:off x="470809" y="148981"/>
            <a:ext cx="2377888" cy="2353794"/>
          </a:xfrm>
          <a:prstGeom prst="rect">
            <a:avLst/>
          </a:prstGeom>
          <a:noFill/>
          <a:ln>
            <a:noFill/>
          </a:ln>
        </p:spPr>
      </p:pic>
      <p:pic>
        <p:nvPicPr>
          <p:cNvPr id="17" name="Google Shape;17;p47"/>
          <p:cNvPicPr preferRelativeResize="0"/>
          <p:nvPr/>
        </p:nvPicPr>
        <p:blipFill rotWithShape="1">
          <a:blip r:embed="rId6">
            <a:alphaModFix/>
          </a:blip>
          <a:srcRect b="0" l="0" r="0" t="0"/>
          <a:stretch/>
        </p:blipFill>
        <p:spPr>
          <a:xfrm>
            <a:off x="6113249" y="262857"/>
            <a:ext cx="2746024" cy="549363"/>
          </a:xfrm>
          <a:prstGeom prst="rect">
            <a:avLst/>
          </a:prstGeom>
          <a:noFill/>
          <a:ln>
            <a:noFill/>
          </a:ln>
        </p:spPr>
      </p:pic>
      <p:sp>
        <p:nvSpPr>
          <p:cNvPr id="18" name="Google Shape;18;p47"/>
          <p:cNvSpPr/>
          <p:nvPr/>
        </p:nvSpPr>
        <p:spPr>
          <a:xfrm>
            <a:off x="3409152" y="-9525"/>
            <a:ext cx="5736300" cy="3995100"/>
          </a:xfrm>
          <a:prstGeom prst="rect">
            <a:avLst/>
          </a:prstGeom>
          <a:solidFill>
            <a:srgbClr val="BBD6EE">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47"/>
          <p:cNvPicPr preferRelativeResize="0"/>
          <p:nvPr/>
        </p:nvPicPr>
        <p:blipFill rotWithShape="1">
          <a:blip r:embed="rId7">
            <a:alphaModFix/>
          </a:blip>
          <a:srcRect b="0" l="0" r="0" t="0"/>
          <a:stretch/>
        </p:blipFill>
        <p:spPr>
          <a:xfrm>
            <a:off x="-7148" y="2938263"/>
            <a:ext cx="9160445" cy="2214763"/>
          </a:xfrm>
          <a:prstGeom prst="rect">
            <a:avLst/>
          </a:prstGeom>
          <a:noFill/>
          <a:ln>
            <a:noFill/>
          </a:ln>
        </p:spPr>
      </p:pic>
      <p:sp>
        <p:nvSpPr>
          <p:cNvPr id="20" name="Google Shape;20;p47"/>
          <p:cNvSpPr txBox="1"/>
          <p:nvPr>
            <p:ph type="title"/>
          </p:nvPr>
        </p:nvSpPr>
        <p:spPr>
          <a:xfrm>
            <a:off x="1604975" y="4001950"/>
            <a:ext cx="7330500" cy="4926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000000"/>
              </a:buClr>
              <a:buSzPts val="2800"/>
              <a:buFont typeface="Arial"/>
              <a:buNone/>
              <a:defRPr sz="2400">
                <a:solidFill>
                  <a:srgbClr val="000000"/>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47"/>
          <p:cNvSpPr txBox="1"/>
          <p:nvPr>
            <p:ph idx="1" type="subTitle"/>
          </p:nvPr>
        </p:nvSpPr>
        <p:spPr>
          <a:xfrm>
            <a:off x="2581275" y="4336875"/>
            <a:ext cx="6353100" cy="4926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rgbClr val="000000"/>
              </a:buClr>
              <a:buSzPts val="1800"/>
              <a:buFont typeface="Arial"/>
              <a:buNone/>
              <a:defRPr sz="2200">
                <a:solidFill>
                  <a:srgbClr val="000000"/>
                </a:solidFill>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95" name="Shape 95"/>
        <p:cNvGrpSpPr/>
        <p:nvPr/>
      </p:nvGrpSpPr>
      <p:grpSpPr>
        <a:xfrm>
          <a:off x="0" y="0"/>
          <a:ext cx="0" cy="0"/>
          <a:chOff x="0" y="0"/>
          <a:chExt cx="0" cy="0"/>
        </a:xfrm>
      </p:grpSpPr>
      <p:pic>
        <p:nvPicPr>
          <p:cNvPr id="96" name="Google Shape;96;p56"/>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97" name="Google Shape;97;p56"/>
          <p:cNvGrpSpPr/>
          <p:nvPr/>
        </p:nvGrpSpPr>
        <p:grpSpPr>
          <a:xfrm>
            <a:off x="4701492" y="4711765"/>
            <a:ext cx="4242020" cy="407595"/>
            <a:chOff x="6277320" y="6284160"/>
            <a:chExt cx="5646240" cy="542520"/>
          </a:xfrm>
        </p:grpSpPr>
        <p:pic>
          <p:nvPicPr>
            <p:cNvPr id="98" name="Google Shape;98;p56"/>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99" name="Google Shape;99;p56"/>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100" name="Google Shape;100;p56"/>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101" name="Google Shape;101;p56"/>
          <p:cNvSpPr txBox="1"/>
          <p:nvPr>
            <p:ph idx="12" type="sldNum"/>
          </p:nvPr>
        </p:nvSpPr>
        <p:spPr>
          <a:xfrm>
            <a:off x="8485195" y="4438812"/>
            <a:ext cx="550200" cy="39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56"/>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6"/>
          <p:cNvSpPr txBox="1"/>
          <p:nvPr>
            <p:ph type="title"/>
          </p:nvPr>
        </p:nvSpPr>
        <p:spPr>
          <a:xfrm>
            <a:off x="0" y="-57600"/>
            <a:ext cx="88578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56"/>
          <p:cNvSpPr txBox="1"/>
          <p:nvPr>
            <p:ph idx="1" type="body"/>
          </p:nvPr>
        </p:nvSpPr>
        <p:spPr>
          <a:xfrm>
            <a:off x="352425" y="1181100"/>
            <a:ext cx="36576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5" name="Google Shape;105;p56"/>
          <p:cNvSpPr txBox="1"/>
          <p:nvPr>
            <p:ph idx="2" type="body"/>
          </p:nvPr>
        </p:nvSpPr>
        <p:spPr>
          <a:xfrm>
            <a:off x="4457700" y="1247775"/>
            <a:ext cx="43338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8"/>
          <p:cNvSpPr txBox="1"/>
          <p:nvPr>
            <p:ph idx="12" type="sldNum"/>
          </p:nvPr>
        </p:nvSpPr>
        <p:spPr>
          <a:xfrm>
            <a:off x="8477220"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48"/>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48"/>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26" name="Google Shape;26;p48"/>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27" name="Google Shape;27;p48"/>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28" name="Google Shape;28;p48"/>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800"/>
              <a:buFont typeface="Arial"/>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9" name="Shape 29"/>
        <p:cNvGrpSpPr/>
        <p:nvPr/>
      </p:nvGrpSpPr>
      <p:grpSpPr>
        <a:xfrm>
          <a:off x="0" y="0"/>
          <a:ext cx="0" cy="0"/>
          <a:chOff x="0" y="0"/>
          <a:chExt cx="0" cy="0"/>
        </a:xfrm>
      </p:grpSpPr>
      <p:sp>
        <p:nvSpPr>
          <p:cNvPr id="30" name="Google Shape;30;p49"/>
          <p:cNvSpPr txBox="1"/>
          <p:nvPr>
            <p:ph idx="12" type="sldNum"/>
          </p:nvPr>
        </p:nvSpPr>
        <p:spPr>
          <a:xfrm>
            <a:off x="8477220"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49"/>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 name="Google Shape;32;p49"/>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33" name="Google Shape;33;p49"/>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34" name="Google Shape;34;p49"/>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35" name="Google Shape;35;p49"/>
          <p:cNvSpPr txBox="1"/>
          <p:nvPr>
            <p:ph type="title"/>
          </p:nvPr>
        </p:nvSpPr>
        <p:spPr>
          <a:xfrm>
            <a:off x="0" y="-57600"/>
            <a:ext cx="48579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49"/>
          <p:cNvSpPr txBox="1"/>
          <p:nvPr>
            <p:ph idx="1" type="body"/>
          </p:nvPr>
        </p:nvSpPr>
        <p:spPr>
          <a:xfrm>
            <a:off x="409575" y="1043725"/>
            <a:ext cx="8210700" cy="3619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7" name="Shape 37"/>
        <p:cNvGrpSpPr/>
        <p:nvPr/>
      </p:nvGrpSpPr>
      <p:grpSpPr>
        <a:xfrm>
          <a:off x="0" y="0"/>
          <a:ext cx="0" cy="0"/>
          <a:chOff x="0" y="0"/>
          <a:chExt cx="0" cy="0"/>
        </a:xfrm>
      </p:grpSpPr>
      <p:sp>
        <p:nvSpPr>
          <p:cNvPr id="38" name="Google Shape;38;p50"/>
          <p:cNvSpPr txBox="1"/>
          <p:nvPr>
            <p:ph idx="12" type="sldNum"/>
          </p:nvPr>
        </p:nvSpPr>
        <p:spPr>
          <a:xfrm>
            <a:off x="8477220"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50"/>
          <p:cNvSpPr/>
          <p:nvPr/>
        </p:nvSpPr>
        <p:spPr>
          <a:xfrm>
            <a:off x="-9425" y="-9525"/>
            <a:ext cx="9162900" cy="5700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 name="Google Shape;40;p50"/>
          <p:cNvPicPr preferRelativeResize="0"/>
          <p:nvPr/>
        </p:nvPicPr>
        <p:blipFill rotWithShape="1">
          <a:blip r:embed="rId2">
            <a:alphaModFix/>
          </a:blip>
          <a:srcRect b="0" l="0" r="0" t="0"/>
          <a:stretch/>
        </p:blipFill>
        <p:spPr>
          <a:xfrm>
            <a:off x="7677995" y="145045"/>
            <a:ext cx="1266285" cy="253203"/>
          </a:xfrm>
          <a:prstGeom prst="rect">
            <a:avLst/>
          </a:prstGeom>
          <a:noFill/>
          <a:ln>
            <a:noFill/>
          </a:ln>
        </p:spPr>
      </p:pic>
      <p:pic>
        <p:nvPicPr>
          <p:cNvPr id="41" name="Google Shape;41;p50"/>
          <p:cNvPicPr preferRelativeResize="0"/>
          <p:nvPr/>
        </p:nvPicPr>
        <p:blipFill rotWithShape="1">
          <a:blip r:embed="rId3">
            <a:alphaModFix/>
          </a:blip>
          <a:srcRect b="20392" l="24601" r="22079" t="60612"/>
          <a:stretch/>
        </p:blipFill>
        <p:spPr>
          <a:xfrm>
            <a:off x="6268490" y="98296"/>
            <a:ext cx="1280877" cy="358589"/>
          </a:xfrm>
          <a:prstGeom prst="rect">
            <a:avLst/>
          </a:prstGeom>
          <a:noFill/>
          <a:ln>
            <a:noFill/>
          </a:ln>
        </p:spPr>
      </p:pic>
      <p:pic>
        <p:nvPicPr>
          <p:cNvPr id="42" name="Google Shape;42;p50"/>
          <p:cNvPicPr preferRelativeResize="0"/>
          <p:nvPr/>
        </p:nvPicPr>
        <p:blipFill rotWithShape="1">
          <a:blip r:embed="rId4">
            <a:alphaModFix/>
          </a:blip>
          <a:srcRect b="0" l="0" r="0" t="0"/>
          <a:stretch/>
        </p:blipFill>
        <p:spPr>
          <a:xfrm>
            <a:off x="4706037" y="79380"/>
            <a:ext cx="1562184" cy="407232"/>
          </a:xfrm>
          <a:prstGeom prst="rect">
            <a:avLst/>
          </a:prstGeom>
          <a:noFill/>
          <a:ln>
            <a:noFill/>
          </a:ln>
        </p:spPr>
      </p:pic>
      <p:sp>
        <p:nvSpPr>
          <p:cNvPr id="43" name="Google Shape;43;p50"/>
          <p:cNvSpPr txBox="1"/>
          <p:nvPr>
            <p:ph type="title"/>
          </p:nvPr>
        </p:nvSpPr>
        <p:spPr>
          <a:xfrm>
            <a:off x="0" y="-57600"/>
            <a:ext cx="47340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50"/>
          <p:cNvSpPr txBox="1"/>
          <p:nvPr>
            <p:ph idx="1" type="body"/>
          </p:nvPr>
        </p:nvSpPr>
        <p:spPr>
          <a:xfrm>
            <a:off x="419100" y="1228725"/>
            <a:ext cx="3705300" cy="355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 name="Google Shape;45;p50"/>
          <p:cNvSpPr txBox="1"/>
          <p:nvPr>
            <p:ph idx="2" type="body"/>
          </p:nvPr>
        </p:nvSpPr>
        <p:spPr>
          <a:xfrm>
            <a:off x="4467225" y="1228725"/>
            <a:ext cx="4191000" cy="355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51"/>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1"/>
          <p:cNvGrpSpPr/>
          <p:nvPr/>
        </p:nvGrpSpPr>
        <p:grpSpPr>
          <a:xfrm>
            <a:off x="4714890" y="79637"/>
            <a:ext cx="4250489" cy="408409"/>
            <a:chOff x="6277320" y="118440"/>
            <a:chExt cx="5646240" cy="542520"/>
          </a:xfrm>
        </p:grpSpPr>
        <p:pic>
          <p:nvPicPr>
            <p:cNvPr id="49" name="Google Shape;49;p51"/>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50" name="Google Shape;50;p51"/>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51" name="Google Shape;51;p51"/>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52" name="Google Shape;52;p51"/>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53" name="Google Shape;53;p51"/>
          <p:cNvSpPr txBox="1"/>
          <p:nvPr>
            <p:ph idx="12" type="sldNum"/>
          </p:nvPr>
        </p:nvSpPr>
        <p:spPr>
          <a:xfrm>
            <a:off x="8494320" y="4670963"/>
            <a:ext cx="550800" cy="395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51"/>
          <p:cNvSpPr txBox="1"/>
          <p:nvPr>
            <p:ph type="title"/>
          </p:nvPr>
        </p:nvSpPr>
        <p:spPr>
          <a:xfrm>
            <a:off x="0" y="-57600"/>
            <a:ext cx="47244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800"/>
              <a:buFont typeface="Arial"/>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5" name="Shape 55"/>
        <p:cNvGrpSpPr/>
        <p:nvPr/>
      </p:nvGrpSpPr>
      <p:grpSpPr>
        <a:xfrm>
          <a:off x="0" y="0"/>
          <a:ext cx="0" cy="0"/>
          <a:chOff x="0" y="0"/>
          <a:chExt cx="0" cy="0"/>
        </a:xfrm>
      </p:grpSpPr>
      <p:sp>
        <p:nvSpPr>
          <p:cNvPr id="56" name="Google Shape;56;p52"/>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52"/>
          <p:cNvGrpSpPr/>
          <p:nvPr/>
        </p:nvGrpSpPr>
        <p:grpSpPr>
          <a:xfrm>
            <a:off x="4714890" y="79637"/>
            <a:ext cx="4250489" cy="408409"/>
            <a:chOff x="6277320" y="118440"/>
            <a:chExt cx="5646240" cy="542520"/>
          </a:xfrm>
        </p:grpSpPr>
        <p:pic>
          <p:nvPicPr>
            <p:cNvPr id="58" name="Google Shape;58;p52"/>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59" name="Google Shape;59;p52"/>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60" name="Google Shape;60;p52"/>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61" name="Google Shape;61;p52"/>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62" name="Google Shape;62;p52"/>
          <p:cNvSpPr txBox="1"/>
          <p:nvPr>
            <p:ph idx="12" type="sldNum"/>
          </p:nvPr>
        </p:nvSpPr>
        <p:spPr>
          <a:xfrm>
            <a:off x="8494320" y="4670963"/>
            <a:ext cx="550800" cy="395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3" name="Google Shape;63;p52"/>
          <p:cNvSpPr txBox="1"/>
          <p:nvPr>
            <p:ph type="title"/>
          </p:nvPr>
        </p:nvSpPr>
        <p:spPr>
          <a:xfrm>
            <a:off x="0" y="57600"/>
            <a:ext cx="47244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52"/>
          <p:cNvSpPr txBox="1"/>
          <p:nvPr>
            <p:ph idx="1" type="body"/>
          </p:nvPr>
        </p:nvSpPr>
        <p:spPr>
          <a:xfrm>
            <a:off x="200025" y="1314450"/>
            <a:ext cx="73305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a:solidFill>
                  <a:srgbClr val="FFFFFF"/>
                </a:solidFill>
              </a:defRPr>
            </a:lvl1pPr>
            <a:lvl2pPr indent="-317500" lvl="1" marL="914400" algn="l">
              <a:lnSpc>
                <a:spcPct val="115000"/>
              </a:lnSpc>
              <a:spcBef>
                <a:spcPts val="1600"/>
              </a:spcBef>
              <a:spcAft>
                <a:spcPts val="0"/>
              </a:spcAft>
              <a:buClr>
                <a:srgbClr val="FFFFFF"/>
              </a:buClr>
              <a:buSzPts val="1400"/>
              <a:buChar char="○"/>
              <a:defRPr>
                <a:solidFill>
                  <a:srgbClr val="FFFFFF"/>
                </a:solidFill>
              </a:defRPr>
            </a:lvl2pPr>
            <a:lvl3pPr indent="-317500" lvl="2" marL="1371600" algn="l">
              <a:lnSpc>
                <a:spcPct val="115000"/>
              </a:lnSpc>
              <a:spcBef>
                <a:spcPts val="1600"/>
              </a:spcBef>
              <a:spcAft>
                <a:spcPts val="0"/>
              </a:spcAft>
              <a:buClr>
                <a:srgbClr val="FFFFFF"/>
              </a:buClr>
              <a:buSzPts val="1400"/>
              <a:buChar char="■"/>
              <a:defRPr>
                <a:solidFill>
                  <a:srgbClr val="FFFFFF"/>
                </a:solidFill>
              </a:defRPr>
            </a:lvl3pPr>
            <a:lvl4pPr indent="-317500" lvl="3" marL="1828800" algn="l">
              <a:lnSpc>
                <a:spcPct val="115000"/>
              </a:lnSpc>
              <a:spcBef>
                <a:spcPts val="1600"/>
              </a:spcBef>
              <a:spcAft>
                <a:spcPts val="0"/>
              </a:spcAft>
              <a:buClr>
                <a:srgbClr val="FFFFFF"/>
              </a:buClr>
              <a:buSzPts val="1400"/>
              <a:buChar char="●"/>
              <a:defRPr>
                <a:solidFill>
                  <a:srgbClr val="FFFFFF"/>
                </a:solidFill>
              </a:defRPr>
            </a:lvl4pPr>
            <a:lvl5pPr indent="-317500" lvl="4" marL="2286000" algn="l">
              <a:lnSpc>
                <a:spcPct val="115000"/>
              </a:lnSpc>
              <a:spcBef>
                <a:spcPts val="1600"/>
              </a:spcBef>
              <a:spcAft>
                <a:spcPts val="0"/>
              </a:spcAft>
              <a:buClr>
                <a:srgbClr val="FFFFFF"/>
              </a:buClr>
              <a:buSzPts val="1400"/>
              <a:buChar char="○"/>
              <a:defRPr>
                <a:solidFill>
                  <a:srgbClr val="FFFFFF"/>
                </a:solidFill>
              </a:defRPr>
            </a:lvl5pPr>
            <a:lvl6pPr indent="-317500" lvl="5" marL="2743200" algn="l">
              <a:lnSpc>
                <a:spcPct val="115000"/>
              </a:lnSpc>
              <a:spcBef>
                <a:spcPts val="1600"/>
              </a:spcBef>
              <a:spcAft>
                <a:spcPts val="0"/>
              </a:spcAft>
              <a:buClr>
                <a:srgbClr val="FFFFFF"/>
              </a:buClr>
              <a:buSzPts val="1400"/>
              <a:buChar char="■"/>
              <a:defRPr>
                <a:solidFill>
                  <a:srgbClr val="FFFFFF"/>
                </a:solidFill>
              </a:defRPr>
            </a:lvl6pPr>
            <a:lvl7pPr indent="-317500" lvl="6" marL="3200400" algn="l">
              <a:lnSpc>
                <a:spcPct val="115000"/>
              </a:lnSpc>
              <a:spcBef>
                <a:spcPts val="1600"/>
              </a:spcBef>
              <a:spcAft>
                <a:spcPts val="0"/>
              </a:spcAft>
              <a:buClr>
                <a:srgbClr val="FFFFFF"/>
              </a:buClr>
              <a:buSzPts val="1400"/>
              <a:buChar char="●"/>
              <a:defRPr>
                <a:solidFill>
                  <a:srgbClr val="FFFFFF"/>
                </a:solidFill>
              </a:defRPr>
            </a:lvl7pPr>
            <a:lvl8pPr indent="-317500" lvl="7" marL="3657600" algn="l">
              <a:lnSpc>
                <a:spcPct val="115000"/>
              </a:lnSpc>
              <a:spcBef>
                <a:spcPts val="1600"/>
              </a:spcBef>
              <a:spcAft>
                <a:spcPts val="0"/>
              </a:spcAft>
              <a:buClr>
                <a:srgbClr val="FFFFFF"/>
              </a:buClr>
              <a:buSzPts val="1400"/>
              <a:buChar char="○"/>
              <a:defRPr>
                <a:solidFill>
                  <a:srgbClr val="FFFFFF"/>
                </a:solidFill>
              </a:defRPr>
            </a:lvl8pPr>
            <a:lvl9pPr indent="-317500" lvl="8" marL="4114800" algn="l">
              <a:lnSpc>
                <a:spcPct val="115000"/>
              </a:lnSpc>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65" name="Shape 65"/>
        <p:cNvGrpSpPr/>
        <p:nvPr/>
      </p:nvGrpSpPr>
      <p:grpSpPr>
        <a:xfrm>
          <a:off x="0" y="0"/>
          <a:ext cx="0" cy="0"/>
          <a:chOff x="0" y="0"/>
          <a:chExt cx="0" cy="0"/>
        </a:xfrm>
      </p:grpSpPr>
      <p:sp>
        <p:nvSpPr>
          <p:cNvPr id="66" name="Google Shape;66;p53"/>
          <p:cNvSpPr/>
          <p:nvPr/>
        </p:nvSpPr>
        <p:spPr>
          <a:xfrm>
            <a:off x="-14200" y="-9525"/>
            <a:ext cx="9189600" cy="51624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53"/>
          <p:cNvGrpSpPr/>
          <p:nvPr/>
        </p:nvGrpSpPr>
        <p:grpSpPr>
          <a:xfrm>
            <a:off x="4714890" y="79637"/>
            <a:ext cx="4250489" cy="408409"/>
            <a:chOff x="6277320" y="118440"/>
            <a:chExt cx="5646240" cy="542520"/>
          </a:xfrm>
        </p:grpSpPr>
        <p:pic>
          <p:nvPicPr>
            <p:cNvPr id="68" name="Google Shape;68;p53"/>
            <p:cNvPicPr preferRelativeResize="0"/>
            <p:nvPr/>
          </p:nvPicPr>
          <p:blipFill rotWithShape="1">
            <a:blip r:embed="rId2">
              <a:alphaModFix/>
            </a:blip>
            <a:srcRect b="0" l="0" r="0" t="0"/>
            <a:stretch/>
          </p:blipFill>
          <p:spPr>
            <a:xfrm>
              <a:off x="10236600" y="205920"/>
              <a:ext cx="1686960" cy="337320"/>
            </a:xfrm>
            <a:prstGeom prst="rect">
              <a:avLst/>
            </a:prstGeom>
            <a:noFill/>
            <a:ln>
              <a:noFill/>
            </a:ln>
          </p:spPr>
        </p:pic>
        <p:pic>
          <p:nvPicPr>
            <p:cNvPr id="69" name="Google Shape;69;p53"/>
            <p:cNvPicPr preferRelativeResize="0"/>
            <p:nvPr/>
          </p:nvPicPr>
          <p:blipFill rotWithShape="1">
            <a:blip r:embed="rId3">
              <a:alphaModFix/>
            </a:blip>
            <a:srcRect b="20392" l="24601" r="22079" t="60612"/>
            <a:stretch/>
          </p:blipFill>
          <p:spPr>
            <a:xfrm>
              <a:off x="8358840" y="143640"/>
              <a:ext cx="1706400" cy="477719"/>
            </a:xfrm>
            <a:prstGeom prst="rect">
              <a:avLst/>
            </a:prstGeom>
            <a:noFill/>
            <a:ln>
              <a:noFill/>
            </a:ln>
          </p:spPr>
        </p:pic>
        <p:pic>
          <p:nvPicPr>
            <p:cNvPr id="70" name="Google Shape;70;p53"/>
            <p:cNvPicPr preferRelativeResize="0"/>
            <p:nvPr/>
          </p:nvPicPr>
          <p:blipFill rotWithShape="1">
            <a:blip r:embed="rId4">
              <a:alphaModFix/>
            </a:blip>
            <a:srcRect b="0" l="0" r="0" t="0"/>
            <a:stretch/>
          </p:blipFill>
          <p:spPr>
            <a:xfrm>
              <a:off x="6277320" y="118440"/>
              <a:ext cx="2081160" cy="542520"/>
            </a:xfrm>
            <a:prstGeom prst="rect">
              <a:avLst/>
            </a:prstGeom>
            <a:noFill/>
            <a:ln>
              <a:noFill/>
            </a:ln>
          </p:spPr>
        </p:pic>
      </p:grpSp>
      <p:cxnSp>
        <p:nvCxnSpPr>
          <p:cNvPr id="71" name="Google Shape;71;p53"/>
          <p:cNvCxnSpPr/>
          <p:nvPr/>
        </p:nvCxnSpPr>
        <p:spPr>
          <a:xfrm flipH="1" rot="10800000">
            <a:off x="-2547" y="594951"/>
            <a:ext cx="9178200" cy="9900"/>
          </a:xfrm>
          <a:prstGeom prst="straightConnector1">
            <a:avLst/>
          </a:prstGeom>
          <a:noFill/>
          <a:ln cap="flat" cmpd="sng" w="28425">
            <a:solidFill>
              <a:srgbClr val="FFFFFF"/>
            </a:solidFill>
            <a:prstDash val="solid"/>
            <a:miter lim="8000"/>
            <a:headEnd len="sm" w="sm" type="none"/>
            <a:tailEnd len="sm" w="sm" type="none"/>
          </a:ln>
        </p:spPr>
      </p:cxnSp>
      <p:sp>
        <p:nvSpPr>
          <p:cNvPr id="72" name="Google Shape;72;p53"/>
          <p:cNvSpPr txBox="1"/>
          <p:nvPr>
            <p:ph idx="12" type="sldNum"/>
          </p:nvPr>
        </p:nvSpPr>
        <p:spPr>
          <a:xfrm>
            <a:off x="8494320" y="4670963"/>
            <a:ext cx="550800" cy="395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53"/>
          <p:cNvSpPr txBox="1"/>
          <p:nvPr>
            <p:ph type="title"/>
          </p:nvPr>
        </p:nvSpPr>
        <p:spPr>
          <a:xfrm>
            <a:off x="0" y="-57600"/>
            <a:ext cx="48387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53"/>
          <p:cNvSpPr txBox="1"/>
          <p:nvPr>
            <p:ph idx="1" type="body"/>
          </p:nvPr>
        </p:nvSpPr>
        <p:spPr>
          <a:xfrm>
            <a:off x="200025" y="1314450"/>
            <a:ext cx="37605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a:solidFill>
                  <a:srgbClr val="FFFFFF"/>
                </a:solidFill>
              </a:defRPr>
            </a:lvl1pPr>
            <a:lvl2pPr indent="-317500" lvl="1" marL="914400" algn="l">
              <a:lnSpc>
                <a:spcPct val="115000"/>
              </a:lnSpc>
              <a:spcBef>
                <a:spcPts val="1600"/>
              </a:spcBef>
              <a:spcAft>
                <a:spcPts val="0"/>
              </a:spcAft>
              <a:buClr>
                <a:srgbClr val="FFFFFF"/>
              </a:buClr>
              <a:buSzPts val="1400"/>
              <a:buChar char="○"/>
              <a:defRPr>
                <a:solidFill>
                  <a:srgbClr val="FFFFFF"/>
                </a:solidFill>
              </a:defRPr>
            </a:lvl2pPr>
            <a:lvl3pPr indent="-317500" lvl="2" marL="1371600" algn="l">
              <a:lnSpc>
                <a:spcPct val="115000"/>
              </a:lnSpc>
              <a:spcBef>
                <a:spcPts val="1600"/>
              </a:spcBef>
              <a:spcAft>
                <a:spcPts val="0"/>
              </a:spcAft>
              <a:buClr>
                <a:srgbClr val="FFFFFF"/>
              </a:buClr>
              <a:buSzPts val="1400"/>
              <a:buChar char="■"/>
              <a:defRPr>
                <a:solidFill>
                  <a:srgbClr val="FFFFFF"/>
                </a:solidFill>
              </a:defRPr>
            </a:lvl3pPr>
            <a:lvl4pPr indent="-317500" lvl="3" marL="1828800" algn="l">
              <a:lnSpc>
                <a:spcPct val="115000"/>
              </a:lnSpc>
              <a:spcBef>
                <a:spcPts val="1600"/>
              </a:spcBef>
              <a:spcAft>
                <a:spcPts val="0"/>
              </a:spcAft>
              <a:buClr>
                <a:srgbClr val="FFFFFF"/>
              </a:buClr>
              <a:buSzPts val="1400"/>
              <a:buChar char="●"/>
              <a:defRPr>
                <a:solidFill>
                  <a:srgbClr val="FFFFFF"/>
                </a:solidFill>
              </a:defRPr>
            </a:lvl4pPr>
            <a:lvl5pPr indent="-317500" lvl="4" marL="2286000" algn="l">
              <a:lnSpc>
                <a:spcPct val="115000"/>
              </a:lnSpc>
              <a:spcBef>
                <a:spcPts val="1600"/>
              </a:spcBef>
              <a:spcAft>
                <a:spcPts val="0"/>
              </a:spcAft>
              <a:buClr>
                <a:srgbClr val="FFFFFF"/>
              </a:buClr>
              <a:buSzPts val="1400"/>
              <a:buChar char="○"/>
              <a:defRPr>
                <a:solidFill>
                  <a:srgbClr val="FFFFFF"/>
                </a:solidFill>
              </a:defRPr>
            </a:lvl5pPr>
            <a:lvl6pPr indent="-317500" lvl="5" marL="2743200" algn="l">
              <a:lnSpc>
                <a:spcPct val="115000"/>
              </a:lnSpc>
              <a:spcBef>
                <a:spcPts val="1600"/>
              </a:spcBef>
              <a:spcAft>
                <a:spcPts val="0"/>
              </a:spcAft>
              <a:buClr>
                <a:srgbClr val="FFFFFF"/>
              </a:buClr>
              <a:buSzPts val="1400"/>
              <a:buChar char="■"/>
              <a:defRPr>
                <a:solidFill>
                  <a:srgbClr val="FFFFFF"/>
                </a:solidFill>
              </a:defRPr>
            </a:lvl6pPr>
            <a:lvl7pPr indent="-317500" lvl="6" marL="3200400" algn="l">
              <a:lnSpc>
                <a:spcPct val="115000"/>
              </a:lnSpc>
              <a:spcBef>
                <a:spcPts val="1600"/>
              </a:spcBef>
              <a:spcAft>
                <a:spcPts val="0"/>
              </a:spcAft>
              <a:buClr>
                <a:srgbClr val="FFFFFF"/>
              </a:buClr>
              <a:buSzPts val="1400"/>
              <a:buChar char="●"/>
              <a:defRPr>
                <a:solidFill>
                  <a:srgbClr val="FFFFFF"/>
                </a:solidFill>
              </a:defRPr>
            </a:lvl7pPr>
            <a:lvl8pPr indent="-317500" lvl="7" marL="3657600" algn="l">
              <a:lnSpc>
                <a:spcPct val="115000"/>
              </a:lnSpc>
              <a:spcBef>
                <a:spcPts val="1600"/>
              </a:spcBef>
              <a:spcAft>
                <a:spcPts val="0"/>
              </a:spcAft>
              <a:buClr>
                <a:srgbClr val="FFFFFF"/>
              </a:buClr>
              <a:buSzPts val="1400"/>
              <a:buChar char="○"/>
              <a:defRPr>
                <a:solidFill>
                  <a:srgbClr val="FFFFFF"/>
                </a:solidFill>
              </a:defRPr>
            </a:lvl8pPr>
            <a:lvl9pPr indent="-317500" lvl="8" marL="4114800" algn="l">
              <a:lnSpc>
                <a:spcPct val="115000"/>
              </a:lnSpc>
              <a:spcBef>
                <a:spcPts val="1600"/>
              </a:spcBef>
              <a:spcAft>
                <a:spcPts val="1600"/>
              </a:spcAft>
              <a:buClr>
                <a:srgbClr val="FFFFFF"/>
              </a:buClr>
              <a:buSzPts val="1400"/>
              <a:buChar char="■"/>
              <a:defRPr>
                <a:solidFill>
                  <a:srgbClr val="FFFFFF"/>
                </a:solidFill>
              </a:defRPr>
            </a:lvl9pPr>
          </a:lstStyle>
          <a:p/>
        </p:txBody>
      </p:sp>
      <p:sp>
        <p:nvSpPr>
          <p:cNvPr id="75" name="Google Shape;75;p53"/>
          <p:cNvSpPr txBox="1"/>
          <p:nvPr>
            <p:ph idx="2" type="body"/>
          </p:nvPr>
        </p:nvSpPr>
        <p:spPr>
          <a:xfrm>
            <a:off x="4655696" y="1314450"/>
            <a:ext cx="42501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a:solidFill>
                  <a:srgbClr val="FFFFFF"/>
                </a:solidFill>
              </a:defRPr>
            </a:lvl1pPr>
            <a:lvl2pPr indent="-317500" lvl="1" marL="914400" algn="l">
              <a:lnSpc>
                <a:spcPct val="115000"/>
              </a:lnSpc>
              <a:spcBef>
                <a:spcPts val="1600"/>
              </a:spcBef>
              <a:spcAft>
                <a:spcPts val="0"/>
              </a:spcAft>
              <a:buClr>
                <a:srgbClr val="FFFFFF"/>
              </a:buClr>
              <a:buSzPts val="1400"/>
              <a:buChar char="○"/>
              <a:defRPr>
                <a:solidFill>
                  <a:srgbClr val="FFFFFF"/>
                </a:solidFill>
              </a:defRPr>
            </a:lvl2pPr>
            <a:lvl3pPr indent="-317500" lvl="2" marL="1371600" algn="l">
              <a:lnSpc>
                <a:spcPct val="115000"/>
              </a:lnSpc>
              <a:spcBef>
                <a:spcPts val="1600"/>
              </a:spcBef>
              <a:spcAft>
                <a:spcPts val="0"/>
              </a:spcAft>
              <a:buClr>
                <a:srgbClr val="FFFFFF"/>
              </a:buClr>
              <a:buSzPts val="1400"/>
              <a:buChar char="■"/>
              <a:defRPr>
                <a:solidFill>
                  <a:srgbClr val="FFFFFF"/>
                </a:solidFill>
              </a:defRPr>
            </a:lvl3pPr>
            <a:lvl4pPr indent="-317500" lvl="3" marL="1828800" algn="l">
              <a:lnSpc>
                <a:spcPct val="115000"/>
              </a:lnSpc>
              <a:spcBef>
                <a:spcPts val="1600"/>
              </a:spcBef>
              <a:spcAft>
                <a:spcPts val="0"/>
              </a:spcAft>
              <a:buClr>
                <a:srgbClr val="FFFFFF"/>
              </a:buClr>
              <a:buSzPts val="1400"/>
              <a:buChar char="●"/>
              <a:defRPr>
                <a:solidFill>
                  <a:srgbClr val="FFFFFF"/>
                </a:solidFill>
              </a:defRPr>
            </a:lvl4pPr>
            <a:lvl5pPr indent="-317500" lvl="4" marL="2286000" algn="l">
              <a:lnSpc>
                <a:spcPct val="115000"/>
              </a:lnSpc>
              <a:spcBef>
                <a:spcPts val="1600"/>
              </a:spcBef>
              <a:spcAft>
                <a:spcPts val="0"/>
              </a:spcAft>
              <a:buClr>
                <a:srgbClr val="FFFFFF"/>
              </a:buClr>
              <a:buSzPts val="1400"/>
              <a:buChar char="○"/>
              <a:defRPr>
                <a:solidFill>
                  <a:srgbClr val="FFFFFF"/>
                </a:solidFill>
              </a:defRPr>
            </a:lvl5pPr>
            <a:lvl6pPr indent="-317500" lvl="5" marL="2743200" algn="l">
              <a:lnSpc>
                <a:spcPct val="115000"/>
              </a:lnSpc>
              <a:spcBef>
                <a:spcPts val="1600"/>
              </a:spcBef>
              <a:spcAft>
                <a:spcPts val="0"/>
              </a:spcAft>
              <a:buClr>
                <a:srgbClr val="FFFFFF"/>
              </a:buClr>
              <a:buSzPts val="1400"/>
              <a:buChar char="■"/>
              <a:defRPr>
                <a:solidFill>
                  <a:srgbClr val="FFFFFF"/>
                </a:solidFill>
              </a:defRPr>
            </a:lvl6pPr>
            <a:lvl7pPr indent="-317500" lvl="6" marL="3200400" algn="l">
              <a:lnSpc>
                <a:spcPct val="115000"/>
              </a:lnSpc>
              <a:spcBef>
                <a:spcPts val="1600"/>
              </a:spcBef>
              <a:spcAft>
                <a:spcPts val="0"/>
              </a:spcAft>
              <a:buClr>
                <a:srgbClr val="FFFFFF"/>
              </a:buClr>
              <a:buSzPts val="1400"/>
              <a:buChar char="●"/>
              <a:defRPr>
                <a:solidFill>
                  <a:srgbClr val="FFFFFF"/>
                </a:solidFill>
              </a:defRPr>
            </a:lvl7pPr>
            <a:lvl8pPr indent="-317500" lvl="7" marL="3657600" algn="l">
              <a:lnSpc>
                <a:spcPct val="115000"/>
              </a:lnSpc>
              <a:spcBef>
                <a:spcPts val="1600"/>
              </a:spcBef>
              <a:spcAft>
                <a:spcPts val="0"/>
              </a:spcAft>
              <a:buClr>
                <a:srgbClr val="FFFFFF"/>
              </a:buClr>
              <a:buSzPts val="1400"/>
              <a:buChar char="○"/>
              <a:defRPr>
                <a:solidFill>
                  <a:srgbClr val="FFFFFF"/>
                </a:solidFill>
              </a:defRPr>
            </a:lvl8pPr>
            <a:lvl9pPr indent="-317500" lvl="8" marL="4114800" algn="l">
              <a:lnSpc>
                <a:spcPct val="115000"/>
              </a:lnSpc>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pic>
        <p:nvPicPr>
          <p:cNvPr id="77" name="Google Shape;77;p54"/>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78" name="Google Shape;78;p54"/>
          <p:cNvGrpSpPr/>
          <p:nvPr/>
        </p:nvGrpSpPr>
        <p:grpSpPr>
          <a:xfrm>
            <a:off x="4701492" y="4711765"/>
            <a:ext cx="4242020" cy="407595"/>
            <a:chOff x="6277320" y="6284160"/>
            <a:chExt cx="5646240" cy="542520"/>
          </a:xfrm>
        </p:grpSpPr>
        <p:pic>
          <p:nvPicPr>
            <p:cNvPr id="79" name="Google Shape;79;p54"/>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80" name="Google Shape;80;p54"/>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81" name="Google Shape;81;p54"/>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82" name="Google Shape;82;p54"/>
          <p:cNvSpPr txBox="1"/>
          <p:nvPr>
            <p:ph idx="12" type="sldNum"/>
          </p:nvPr>
        </p:nvSpPr>
        <p:spPr>
          <a:xfrm>
            <a:off x="8485195" y="4438812"/>
            <a:ext cx="550200" cy="39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54"/>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4"/>
          <p:cNvSpPr txBox="1"/>
          <p:nvPr>
            <p:ph type="title"/>
          </p:nvPr>
        </p:nvSpPr>
        <p:spPr>
          <a:xfrm>
            <a:off x="0" y="-57600"/>
            <a:ext cx="88578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800"/>
              <a:buFont typeface="Arial"/>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5" name="Shape 85"/>
        <p:cNvGrpSpPr/>
        <p:nvPr/>
      </p:nvGrpSpPr>
      <p:grpSpPr>
        <a:xfrm>
          <a:off x="0" y="0"/>
          <a:ext cx="0" cy="0"/>
          <a:chOff x="0" y="0"/>
          <a:chExt cx="0" cy="0"/>
        </a:xfrm>
      </p:grpSpPr>
      <p:pic>
        <p:nvPicPr>
          <p:cNvPr id="86" name="Google Shape;86;p55"/>
          <p:cNvPicPr preferRelativeResize="0"/>
          <p:nvPr/>
        </p:nvPicPr>
        <p:blipFill rotWithShape="1">
          <a:blip r:embed="rId2">
            <a:alphaModFix/>
          </a:blip>
          <a:srcRect b="0" l="0" r="0" t="0"/>
          <a:stretch/>
        </p:blipFill>
        <p:spPr>
          <a:xfrm>
            <a:off x="-17475" y="4313975"/>
            <a:ext cx="9171600" cy="839050"/>
          </a:xfrm>
          <a:prstGeom prst="rect">
            <a:avLst/>
          </a:prstGeom>
          <a:noFill/>
          <a:ln>
            <a:noFill/>
          </a:ln>
        </p:spPr>
      </p:pic>
      <p:grpSp>
        <p:nvGrpSpPr>
          <p:cNvPr id="87" name="Google Shape;87;p55"/>
          <p:cNvGrpSpPr/>
          <p:nvPr/>
        </p:nvGrpSpPr>
        <p:grpSpPr>
          <a:xfrm>
            <a:off x="4701492" y="4711765"/>
            <a:ext cx="4242020" cy="407595"/>
            <a:chOff x="6277320" y="6284160"/>
            <a:chExt cx="5646240" cy="542520"/>
          </a:xfrm>
        </p:grpSpPr>
        <p:pic>
          <p:nvPicPr>
            <p:cNvPr id="88" name="Google Shape;88;p55"/>
            <p:cNvPicPr preferRelativeResize="0"/>
            <p:nvPr/>
          </p:nvPicPr>
          <p:blipFill rotWithShape="1">
            <a:blip r:embed="rId3">
              <a:alphaModFix/>
            </a:blip>
            <a:srcRect b="0" l="0" r="0" t="0"/>
            <a:stretch/>
          </p:blipFill>
          <p:spPr>
            <a:xfrm>
              <a:off x="10236600" y="6371640"/>
              <a:ext cx="1686960" cy="337320"/>
            </a:xfrm>
            <a:prstGeom prst="rect">
              <a:avLst/>
            </a:prstGeom>
            <a:noFill/>
            <a:ln>
              <a:noFill/>
            </a:ln>
          </p:spPr>
        </p:pic>
        <p:pic>
          <p:nvPicPr>
            <p:cNvPr id="89" name="Google Shape;89;p55"/>
            <p:cNvPicPr preferRelativeResize="0"/>
            <p:nvPr/>
          </p:nvPicPr>
          <p:blipFill rotWithShape="1">
            <a:blip r:embed="rId4">
              <a:alphaModFix/>
            </a:blip>
            <a:srcRect b="20392" l="24601" r="22079" t="60612"/>
            <a:stretch/>
          </p:blipFill>
          <p:spPr>
            <a:xfrm>
              <a:off x="8358840" y="6309360"/>
              <a:ext cx="1706400" cy="477719"/>
            </a:xfrm>
            <a:prstGeom prst="rect">
              <a:avLst/>
            </a:prstGeom>
            <a:noFill/>
            <a:ln>
              <a:noFill/>
            </a:ln>
          </p:spPr>
        </p:pic>
        <p:pic>
          <p:nvPicPr>
            <p:cNvPr id="90" name="Google Shape;90;p55"/>
            <p:cNvPicPr preferRelativeResize="0"/>
            <p:nvPr/>
          </p:nvPicPr>
          <p:blipFill rotWithShape="1">
            <a:blip r:embed="rId5">
              <a:alphaModFix/>
            </a:blip>
            <a:srcRect b="0" l="0" r="0" t="0"/>
            <a:stretch/>
          </p:blipFill>
          <p:spPr>
            <a:xfrm>
              <a:off x="6277320" y="6284160"/>
              <a:ext cx="2081160" cy="542520"/>
            </a:xfrm>
            <a:prstGeom prst="rect">
              <a:avLst/>
            </a:prstGeom>
            <a:noFill/>
            <a:ln>
              <a:noFill/>
            </a:ln>
          </p:spPr>
        </p:pic>
      </p:grpSp>
      <p:sp>
        <p:nvSpPr>
          <p:cNvPr id="91" name="Google Shape;91;p55"/>
          <p:cNvSpPr txBox="1"/>
          <p:nvPr>
            <p:ph idx="12" type="sldNum"/>
          </p:nvPr>
        </p:nvSpPr>
        <p:spPr>
          <a:xfrm>
            <a:off x="8485195" y="4438812"/>
            <a:ext cx="550200" cy="39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55"/>
          <p:cNvSpPr/>
          <p:nvPr/>
        </p:nvSpPr>
        <p:spPr>
          <a:xfrm>
            <a:off x="-18175" y="-9525"/>
            <a:ext cx="9171600" cy="570900"/>
          </a:xfrm>
          <a:prstGeom prst="rect">
            <a:avLst/>
          </a:prstGeom>
          <a:solidFill>
            <a:srgbClr val="002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5"/>
          <p:cNvSpPr txBox="1"/>
          <p:nvPr>
            <p:ph type="title"/>
          </p:nvPr>
        </p:nvSpPr>
        <p:spPr>
          <a:xfrm>
            <a:off x="0" y="-57600"/>
            <a:ext cx="8857800" cy="49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b="1" sz="3200">
                <a:solidFill>
                  <a:srgbClr val="FFFFFF"/>
                </a:solidFill>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4" name="Google Shape;94;p55"/>
          <p:cNvSpPr txBox="1"/>
          <p:nvPr>
            <p:ph idx="1" type="body"/>
          </p:nvPr>
        </p:nvSpPr>
        <p:spPr>
          <a:xfrm>
            <a:off x="352425" y="1181100"/>
            <a:ext cx="7330500" cy="293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hyperlink" Target="http://localhost:80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hyperlink" Target="http://localhost:8080/ol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50.png"/><Relationship Id="rId7"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hyperlink" Target="https://www.baeldung.com/jackson-object-mapper-tutoria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hyperlink" Target="https://mvnrepository.com/" TargetMode="External"/><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tableless.com.br/mvc-afinal-e-o-que" TargetMode="Externa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73.png"/><Relationship Id="rId5"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4.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82.png"/><Relationship Id="rId5"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baeldung.com/maven" TargetMode="External"/><Relationship Id="rId4" Type="http://schemas.openxmlformats.org/officeDocument/2006/relationships/image" Target="../media/image20.png"/><Relationship Id="rId9"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0.png"/><Relationship Id="rId4" Type="http://schemas.openxmlformats.org/officeDocument/2006/relationships/image" Target="../media/image86.png"/><Relationship Id="rId9" Type="http://schemas.openxmlformats.org/officeDocument/2006/relationships/image" Target="../media/image97.png"/><Relationship Id="rId5" Type="http://schemas.openxmlformats.org/officeDocument/2006/relationships/image" Target="../media/image87.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0.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5.png"/><Relationship Id="rId6"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0.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
          <p:cNvSpPr txBox="1"/>
          <p:nvPr>
            <p:ph type="title"/>
          </p:nvPr>
        </p:nvSpPr>
        <p:spPr>
          <a:xfrm>
            <a:off x="1604975" y="4001950"/>
            <a:ext cx="7330500" cy="492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GB"/>
              <a:t>Java - Web - Spring Boot</a:t>
            </a:r>
            <a:endParaRPr/>
          </a:p>
        </p:txBody>
      </p:sp>
      <p:sp>
        <p:nvSpPr>
          <p:cNvPr id="113" name="Google Shape;113;p1"/>
          <p:cNvSpPr txBox="1"/>
          <p:nvPr>
            <p:ph idx="1" type="subTitle"/>
          </p:nvPr>
        </p:nvSpPr>
        <p:spPr>
          <a:xfrm>
            <a:off x="2581275" y="4336875"/>
            <a:ext cx="6353100" cy="492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GB"/>
              <a:t>02 - Maven / Spring Boot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0" y="-57150"/>
            <a:ext cx="49107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Convertendo p/Spring Boot</a:t>
            </a:r>
            <a:endParaRPr/>
          </a:p>
        </p:txBody>
      </p:sp>
      <p:sp>
        <p:nvSpPr>
          <p:cNvPr id="204" name="Google Shape;204;p10"/>
          <p:cNvSpPr txBox="1"/>
          <p:nvPr/>
        </p:nvSpPr>
        <p:spPr>
          <a:xfrm>
            <a:off x="156800" y="776100"/>
            <a:ext cx="5207100" cy="404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Ao salvar o projeto foi incluído a sessão Maven Dependencies na estrutura do projeto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Nosso projeto “depende” do spring-boot-starter-web</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spring-boot-starter-web depende de spring-boot-starter</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spring-boot-starter depende 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Maven é capaz de gerenciar todas as dependencias hiearquicamente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Cada um destes projetos tem seu próprio arquivo pom.xml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10"/>
          <p:cNvPicPr preferRelativeResize="0"/>
          <p:nvPr/>
        </p:nvPicPr>
        <p:blipFill rotWithShape="1">
          <a:blip r:embed="rId3">
            <a:alphaModFix/>
          </a:blip>
          <a:srcRect b="0" l="0" r="0" t="0"/>
          <a:stretch/>
        </p:blipFill>
        <p:spPr>
          <a:xfrm>
            <a:off x="5497826" y="776100"/>
            <a:ext cx="3205525" cy="451177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Convertendo p/Spring Boot</a:t>
            </a:r>
            <a:endParaRPr/>
          </a:p>
        </p:txBody>
      </p:sp>
      <p:pic>
        <p:nvPicPr>
          <p:cNvPr id="211" name="Google Shape;211;p11"/>
          <p:cNvPicPr preferRelativeResize="0"/>
          <p:nvPr/>
        </p:nvPicPr>
        <p:blipFill rotWithShape="1">
          <a:blip r:embed="rId3">
            <a:alphaModFix/>
          </a:blip>
          <a:srcRect b="0" l="0" r="0" t="0"/>
          <a:stretch/>
        </p:blipFill>
        <p:spPr>
          <a:xfrm>
            <a:off x="1361775" y="1325275"/>
            <a:ext cx="1695450" cy="352425"/>
          </a:xfrm>
          <a:prstGeom prst="rect">
            <a:avLst/>
          </a:prstGeom>
          <a:noFill/>
          <a:ln>
            <a:noFill/>
          </a:ln>
        </p:spPr>
      </p:pic>
      <p:pic>
        <p:nvPicPr>
          <p:cNvPr id="212" name="Google Shape;212;p11"/>
          <p:cNvPicPr preferRelativeResize="0"/>
          <p:nvPr/>
        </p:nvPicPr>
        <p:blipFill rotWithShape="1">
          <a:blip r:embed="rId4">
            <a:alphaModFix/>
          </a:blip>
          <a:srcRect b="0" l="0" r="0" t="0"/>
          <a:stretch/>
        </p:blipFill>
        <p:spPr>
          <a:xfrm>
            <a:off x="152400" y="2315850"/>
            <a:ext cx="6366375" cy="1535375"/>
          </a:xfrm>
          <a:prstGeom prst="rect">
            <a:avLst/>
          </a:prstGeom>
          <a:noFill/>
          <a:ln>
            <a:noFill/>
          </a:ln>
        </p:spPr>
      </p:pic>
      <p:pic>
        <p:nvPicPr>
          <p:cNvPr id="213" name="Google Shape;213;p11"/>
          <p:cNvPicPr preferRelativeResize="0"/>
          <p:nvPr/>
        </p:nvPicPr>
        <p:blipFill rotWithShape="1">
          <a:blip r:embed="rId5">
            <a:alphaModFix/>
          </a:blip>
          <a:srcRect b="10993" l="2865" r="53042" t="12123"/>
          <a:stretch/>
        </p:blipFill>
        <p:spPr>
          <a:xfrm>
            <a:off x="4527750" y="577375"/>
            <a:ext cx="4353000" cy="4269375"/>
          </a:xfrm>
          <a:prstGeom prst="rect">
            <a:avLst/>
          </a:prstGeom>
          <a:noFill/>
          <a:ln>
            <a:noFill/>
          </a:ln>
        </p:spPr>
      </p:pic>
      <p:sp>
        <p:nvSpPr>
          <p:cNvPr id="214" name="Google Shape;214;p11"/>
          <p:cNvSpPr txBox="1"/>
          <p:nvPr/>
        </p:nvSpPr>
        <p:spPr>
          <a:xfrm>
            <a:off x="122900" y="663675"/>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Ao salvar o projeto é possível perceber que há um erro sendo sinalizado no ícone no projeto</a:t>
            </a:r>
            <a:endParaRPr b="0" i="0" sz="1400" u="none" cap="none" strike="noStrike">
              <a:solidFill>
                <a:srgbClr val="000000"/>
              </a:solidFill>
              <a:latin typeface="Arial"/>
              <a:ea typeface="Arial"/>
              <a:cs typeface="Arial"/>
              <a:sym typeface="Arial"/>
            </a:endParaRPr>
          </a:p>
        </p:txBody>
      </p:sp>
      <p:sp>
        <p:nvSpPr>
          <p:cNvPr id="215" name="Google Shape;215;p11"/>
          <p:cNvSpPr txBox="1"/>
          <p:nvPr/>
        </p:nvSpPr>
        <p:spPr>
          <a:xfrm>
            <a:off x="152400" y="1748975"/>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 na janela Markers é possível ver que o projeto não está atualizado.</a:t>
            </a:r>
            <a:endParaRPr b="0" i="0" sz="1400" u="none" cap="none" strike="noStrike">
              <a:solidFill>
                <a:srgbClr val="000000"/>
              </a:solidFill>
              <a:latin typeface="Arial"/>
              <a:ea typeface="Arial"/>
              <a:cs typeface="Arial"/>
              <a:sym typeface="Arial"/>
            </a:endParaRPr>
          </a:p>
        </p:txBody>
      </p:sp>
      <p:sp>
        <p:nvSpPr>
          <p:cNvPr id="216" name="Google Shape;216;p11"/>
          <p:cNvSpPr txBox="1"/>
          <p:nvPr/>
        </p:nvSpPr>
        <p:spPr>
          <a:xfrm>
            <a:off x="184350" y="4011550"/>
            <a:ext cx="4247400" cy="92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Basta clicar com o botão direito do mouse no projeto e selecionar a opção Maven &gt; Update Project… e clicar no botão Ok na janela aparecerá</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Convertendo p/Spring Boot</a:t>
            </a:r>
            <a:endParaRPr/>
          </a:p>
        </p:txBody>
      </p:sp>
      <p:sp>
        <p:nvSpPr>
          <p:cNvPr id="222" name="Google Shape;222;p12"/>
          <p:cNvSpPr txBox="1"/>
          <p:nvPr/>
        </p:nvSpPr>
        <p:spPr>
          <a:xfrm>
            <a:off x="122900" y="663675"/>
            <a:ext cx="79371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Passo opcional: caso a versão do java sendo exibida na estrutura do projeto não seja a 1.8</a:t>
            </a:r>
            <a:endParaRPr b="0" i="0" sz="1400" u="none" cap="none" strike="noStrike">
              <a:solidFill>
                <a:srgbClr val="000000"/>
              </a:solidFill>
              <a:latin typeface="Arial"/>
              <a:ea typeface="Arial"/>
              <a:cs typeface="Arial"/>
              <a:sym typeface="Arial"/>
            </a:endParaRPr>
          </a:p>
        </p:txBody>
      </p:sp>
      <p:sp>
        <p:nvSpPr>
          <p:cNvPr id="223" name="Google Shape;223;p12"/>
          <p:cNvSpPr txBox="1"/>
          <p:nvPr/>
        </p:nvSpPr>
        <p:spPr>
          <a:xfrm>
            <a:off x="122900" y="1387500"/>
            <a:ext cx="4773600" cy="10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Courier New"/>
                <a:ea typeface="Courier New"/>
                <a:cs typeface="Courier New"/>
                <a:sym typeface="Courier New"/>
              </a:rPr>
              <a:t>	&lt;properties&gt;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Courier New"/>
                <a:ea typeface="Courier New"/>
                <a:cs typeface="Courier New"/>
                <a:sym typeface="Courier New"/>
              </a:rPr>
              <a:t>		&lt;java.version&gt;1.8&lt;/java.version&gt;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Courier New"/>
                <a:ea typeface="Courier New"/>
                <a:cs typeface="Courier New"/>
                <a:sym typeface="Courier New"/>
              </a:rPr>
              <a:t>	&lt;/properties&gt;</a:t>
            </a:r>
            <a:endParaRPr b="1" i="0" sz="1300" u="none" cap="none" strike="noStrike">
              <a:solidFill>
                <a:srgbClr val="000000"/>
              </a:solidFill>
              <a:latin typeface="Courier New"/>
              <a:ea typeface="Courier New"/>
              <a:cs typeface="Courier New"/>
              <a:sym typeface="Courier New"/>
            </a:endParaRPr>
          </a:p>
        </p:txBody>
      </p:sp>
      <p:grpSp>
        <p:nvGrpSpPr>
          <p:cNvPr id="224" name="Google Shape;224;p12"/>
          <p:cNvGrpSpPr/>
          <p:nvPr/>
        </p:nvGrpSpPr>
        <p:grpSpPr>
          <a:xfrm>
            <a:off x="855416" y="2419419"/>
            <a:ext cx="7231817" cy="2330899"/>
            <a:chOff x="2366899" y="2861175"/>
            <a:chExt cx="6406074" cy="2041425"/>
          </a:xfrm>
        </p:grpSpPr>
        <p:pic>
          <p:nvPicPr>
            <p:cNvPr id="225" name="Google Shape;225;p12"/>
            <p:cNvPicPr preferRelativeResize="0"/>
            <p:nvPr/>
          </p:nvPicPr>
          <p:blipFill rotWithShape="1">
            <a:blip r:embed="rId3">
              <a:alphaModFix/>
            </a:blip>
            <a:srcRect b="0" l="0" r="0" t="0"/>
            <a:stretch/>
          </p:blipFill>
          <p:spPr>
            <a:xfrm>
              <a:off x="2366899" y="2861175"/>
              <a:ext cx="6406074" cy="204142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226" name="Google Shape;226;p12"/>
            <p:cNvSpPr/>
            <p:nvPr/>
          </p:nvSpPr>
          <p:spPr>
            <a:xfrm>
              <a:off x="4771100" y="3583853"/>
              <a:ext cx="2278500" cy="4278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
            <p:cNvSpPr/>
            <p:nvPr/>
          </p:nvSpPr>
          <p:spPr>
            <a:xfrm>
              <a:off x="2438400" y="3640400"/>
              <a:ext cx="1853400" cy="2190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3"/>
          <p:cNvPicPr preferRelativeResize="0"/>
          <p:nvPr/>
        </p:nvPicPr>
        <p:blipFill rotWithShape="1">
          <a:blip r:embed="rId3">
            <a:alphaModFix/>
          </a:blip>
          <a:srcRect b="0" l="0" r="0" t="0"/>
          <a:stretch/>
        </p:blipFill>
        <p:spPr>
          <a:xfrm>
            <a:off x="4839827" y="577650"/>
            <a:ext cx="4049624" cy="4549870"/>
          </a:xfrm>
          <a:prstGeom prst="rect">
            <a:avLst/>
          </a:prstGeom>
          <a:noFill/>
          <a:ln>
            <a:noFill/>
          </a:ln>
          <a:effectLst>
            <a:outerShdw blurRad="57150" rotWithShape="0" algn="bl" dir="5400000" dist="19050">
              <a:srgbClr val="000000">
                <a:alpha val="49803"/>
              </a:srgbClr>
            </a:outerShdw>
          </a:effectLst>
        </p:spPr>
      </p:pic>
      <p:sp>
        <p:nvSpPr>
          <p:cNvPr id="233" name="Google Shape;233;p13"/>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Main</a:t>
            </a:r>
            <a:endParaRPr/>
          </a:p>
        </p:txBody>
      </p:sp>
      <p:pic>
        <p:nvPicPr>
          <p:cNvPr id="234" name="Google Shape;234;p13"/>
          <p:cNvPicPr preferRelativeResize="0"/>
          <p:nvPr/>
        </p:nvPicPr>
        <p:blipFill rotWithShape="1">
          <a:blip r:embed="rId4">
            <a:alphaModFix/>
          </a:blip>
          <a:srcRect b="47533" l="2853" r="59181" t="15957"/>
          <a:stretch/>
        </p:blipFill>
        <p:spPr>
          <a:xfrm>
            <a:off x="634175" y="1231550"/>
            <a:ext cx="3534926" cy="1912199"/>
          </a:xfrm>
          <a:prstGeom prst="rect">
            <a:avLst/>
          </a:prstGeom>
          <a:noFill/>
          <a:ln>
            <a:noFill/>
          </a:ln>
          <a:effectLst>
            <a:outerShdw blurRad="57150" rotWithShape="0" algn="bl" dir="5400000" dist="19050">
              <a:srgbClr val="000000">
                <a:alpha val="49803"/>
              </a:srgbClr>
            </a:outerShdw>
          </a:effectLst>
        </p:spPr>
      </p:pic>
      <p:sp>
        <p:nvSpPr>
          <p:cNvPr id="235" name="Google Shape;235;p13"/>
          <p:cNvSpPr txBox="1"/>
          <p:nvPr/>
        </p:nvSpPr>
        <p:spPr>
          <a:xfrm>
            <a:off x="176975" y="789050"/>
            <a:ext cx="4476300" cy="44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Clique com o botão direito no projeto, New &gt; Class</a:t>
            </a:r>
            <a:endParaRPr b="0" i="0" sz="1400" u="none" cap="none" strike="noStrike">
              <a:solidFill>
                <a:srgbClr val="000000"/>
              </a:solidFill>
              <a:latin typeface="Arial"/>
              <a:ea typeface="Arial"/>
              <a:cs typeface="Arial"/>
              <a:sym typeface="Arial"/>
            </a:endParaRPr>
          </a:p>
        </p:txBody>
      </p:sp>
      <p:sp>
        <p:nvSpPr>
          <p:cNvPr id="236" name="Google Shape;236;p13"/>
          <p:cNvSpPr txBox="1"/>
          <p:nvPr/>
        </p:nvSpPr>
        <p:spPr>
          <a:xfrm>
            <a:off x="169600" y="3178275"/>
            <a:ext cx="4092600" cy="17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Preencha os campo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Package: org.serratec.backend.projeto01</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Name: Projeto01App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 marque a opção “public static void 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Clique em Finish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5722375" y="3502750"/>
            <a:ext cx="1710900" cy="23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p:nvPr/>
        </p:nvSpPr>
        <p:spPr>
          <a:xfrm>
            <a:off x="5722375" y="1560875"/>
            <a:ext cx="1991100" cy="23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3"/>
          <p:cNvSpPr/>
          <p:nvPr/>
        </p:nvSpPr>
        <p:spPr>
          <a:xfrm>
            <a:off x="5722375" y="2111475"/>
            <a:ext cx="2330100" cy="23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 name="Google Shape;240;p13"/>
          <p:cNvCxnSpPr>
            <a:stCxn id="241" idx="3"/>
            <a:endCxn id="238" idx="1"/>
          </p:cNvCxnSpPr>
          <p:nvPr/>
        </p:nvCxnSpPr>
        <p:spPr>
          <a:xfrm flipH="1" rot="10800000">
            <a:off x="4034988" y="1678900"/>
            <a:ext cx="1687500" cy="1941900"/>
          </a:xfrm>
          <a:prstGeom prst="bentConnector3">
            <a:avLst>
              <a:gd fmla="val 49997" name="adj1"/>
            </a:avLst>
          </a:prstGeom>
          <a:noFill/>
          <a:ln cap="flat" cmpd="sng" w="9525">
            <a:solidFill>
              <a:srgbClr val="FF0000"/>
            </a:solidFill>
            <a:prstDash val="solid"/>
            <a:round/>
            <a:headEnd len="sm" w="sm" type="none"/>
            <a:tailEnd len="med" w="med" type="triangle"/>
          </a:ln>
        </p:spPr>
      </p:cxnSp>
      <p:cxnSp>
        <p:nvCxnSpPr>
          <p:cNvPr id="242" name="Google Shape;242;p13"/>
          <p:cNvCxnSpPr>
            <a:endCxn id="239" idx="1"/>
          </p:cNvCxnSpPr>
          <p:nvPr/>
        </p:nvCxnSpPr>
        <p:spPr>
          <a:xfrm flipH="1" rot="10800000">
            <a:off x="2492575" y="2229525"/>
            <a:ext cx="3229800" cy="1605000"/>
          </a:xfrm>
          <a:prstGeom prst="bentConnector3">
            <a:avLst>
              <a:gd fmla="val 65981" name="adj1"/>
            </a:avLst>
          </a:prstGeom>
          <a:noFill/>
          <a:ln cap="flat" cmpd="sng" w="9525">
            <a:solidFill>
              <a:srgbClr val="FF0000"/>
            </a:solidFill>
            <a:prstDash val="solid"/>
            <a:round/>
            <a:headEnd len="sm" w="sm" type="none"/>
            <a:tailEnd len="med" w="med" type="triangle"/>
          </a:ln>
        </p:spPr>
      </p:cxnSp>
      <p:cxnSp>
        <p:nvCxnSpPr>
          <p:cNvPr id="243" name="Google Shape;243;p13"/>
          <p:cNvCxnSpPr>
            <a:stCxn id="237" idx="1"/>
          </p:cNvCxnSpPr>
          <p:nvPr/>
        </p:nvCxnSpPr>
        <p:spPr>
          <a:xfrm flipH="1">
            <a:off x="3915775" y="3620800"/>
            <a:ext cx="1806600" cy="612000"/>
          </a:xfrm>
          <a:prstGeom prst="bentConnector3">
            <a:avLst>
              <a:gd fmla="val 50000" name="adj1"/>
            </a:avLst>
          </a:prstGeom>
          <a:noFill/>
          <a:ln cap="flat" cmpd="sng" w="9525">
            <a:solidFill>
              <a:srgbClr val="FF0000"/>
            </a:solidFill>
            <a:prstDash val="solid"/>
            <a:round/>
            <a:headEnd len="med" w="med" type="triangle"/>
            <a:tailEnd len="sm" w="sm" type="none"/>
          </a:ln>
        </p:spPr>
      </p:cxnSp>
      <p:sp>
        <p:nvSpPr>
          <p:cNvPr id="241" name="Google Shape;241;p13"/>
          <p:cNvSpPr/>
          <p:nvPr/>
        </p:nvSpPr>
        <p:spPr>
          <a:xfrm>
            <a:off x="768288" y="3532300"/>
            <a:ext cx="3266700" cy="17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classe Main</a:t>
            </a:r>
            <a:endParaRPr/>
          </a:p>
        </p:txBody>
      </p:sp>
      <p:pic>
        <p:nvPicPr>
          <p:cNvPr id="249" name="Google Shape;249;p14"/>
          <p:cNvPicPr preferRelativeResize="0"/>
          <p:nvPr/>
        </p:nvPicPr>
        <p:blipFill rotWithShape="1">
          <a:blip r:embed="rId3">
            <a:alphaModFix/>
          </a:blip>
          <a:srcRect b="0" l="0" r="0" t="0"/>
          <a:stretch/>
        </p:blipFill>
        <p:spPr>
          <a:xfrm>
            <a:off x="251950" y="2814850"/>
            <a:ext cx="3494725" cy="196362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250" name="Google Shape;250;p14"/>
          <p:cNvPicPr preferRelativeResize="0"/>
          <p:nvPr/>
        </p:nvPicPr>
        <p:blipFill rotWithShape="1">
          <a:blip r:embed="rId4">
            <a:alphaModFix/>
          </a:blip>
          <a:srcRect b="0" l="0" r="0" t="0"/>
          <a:stretch/>
        </p:blipFill>
        <p:spPr>
          <a:xfrm>
            <a:off x="4163450" y="2704475"/>
            <a:ext cx="4735475" cy="2184377"/>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251" name="Google Shape;251;p14"/>
          <p:cNvSpPr txBox="1"/>
          <p:nvPr/>
        </p:nvSpPr>
        <p:spPr>
          <a:xfrm>
            <a:off x="258100" y="737425"/>
            <a:ext cx="7197300" cy="177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@SpringBootApplication: indica a configuração padrão do SpringBoot</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SpringApplication.run(Classe, args): Inicializa o SpringBoot e indica qual a classe inicial que ele irá utilizar e quais parâmetros ele recebera na inicialização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Feito isso, nossa aplicação Spring Boot está pronta para iniciar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Rodando</a:t>
            </a:r>
            <a:endParaRPr/>
          </a:p>
        </p:txBody>
      </p:sp>
      <p:pic>
        <p:nvPicPr>
          <p:cNvPr id="257" name="Google Shape;257;p15"/>
          <p:cNvPicPr preferRelativeResize="0"/>
          <p:nvPr/>
        </p:nvPicPr>
        <p:blipFill rotWithShape="1">
          <a:blip r:embed="rId3">
            <a:alphaModFix/>
          </a:blip>
          <a:srcRect b="33803" l="42892" r="40499" t="8251"/>
          <a:stretch/>
        </p:blipFill>
        <p:spPr>
          <a:xfrm>
            <a:off x="73750" y="680883"/>
            <a:ext cx="1983648" cy="3893025"/>
          </a:xfrm>
          <a:prstGeom prst="rect">
            <a:avLst/>
          </a:prstGeom>
          <a:noFill/>
          <a:ln>
            <a:noFill/>
          </a:ln>
          <a:effectLst>
            <a:outerShdw blurRad="57150" rotWithShape="0" algn="bl" dir="5400000" dist="19050">
              <a:srgbClr val="000000">
                <a:alpha val="49803"/>
              </a:srgbClr>
            </a:outerShdw>
          </a:effectLst>
        </p:spPr>
      </p:pic>
      <p:pic>
        <p:nvPicPr>
          <p:cNvPr id="258" name="Google Shape;258;p15"/>
          <p:cNvPicPr preferRelativeResize="0"/>
          <p:nvPr/>
        </p:nvPicPr>
        <p:blipFill rotWithShape="1">
          <a:blip r:embed="rId4">
            <a:alphaModFix/>
          </a:blip>
          <a:srcRect b="0" l="0" r="0" t="0"/>
          <a:stretch/>
        </p:blipFill>
        <p:spPr>
          <a:xfrm>
            <a:off x="2109100" y="2915650"/>
            <a:ext cx="6919349" cy="2007850"/>
          </a:xfrm>
          <a:prstGeom prst="rect">
            <a:avLst/>
          </a:prstGeom>
          <a:noFill/>
          <a:ln>
            <a:noFill/>
          </a:ln>
          <a:effectLst>
            <a:outerShdw blurRad="57150" rotWithShape="0" algn="bl" dir="5400000" dist="19050">
              <a:srgbClr val="000000">
                <a:alpha val="49803"/>
              </a:srgbClr>
            </a:outerShdw>
          </a:effectLst>
        </p:spPr>
      </p:pic>
      <p:sp>
        <p:nvSpPr>
          <p:cNvPr id="259" name="Google Shape;259;p15"/>
          <p:cNvSpPr/>
          <p:nvPr/>
        </p:nvSpPr>
        <p:spPr>
          <a:xfrm>
            <a:off x="265475" y="663675"/>
            <a:ext cx="280200" cy="26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162225" y="2150800"/>
            <a:ext cx="1836300" cy="26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1278200" y="4131650"/>
            <a:ext cx="720300" cy="35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p:nvPr/>
        </p:nvSpPr>
        <p:spPr>
          <a:xfrm>
            <a:off x="6268075" y="4576925"/>
            <a:ext cx="2580900" cy="30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txBox="1"/>
          <p:nvPr/>
        </p:nvSpPr>
        <p:spPr>
          <a:xfrm>
            <a:off x="2379400" y="779200"/>
            <a:ext cx="6698100" cy="1769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Clicar no botão Run As…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Selecionar Java Application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Clicar em 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 janela do Console deve ganhar o foco automaticamente e será possível perceber ao final do “Log”, que a aplicação iniciou (Started) em 1.4 segundos (no caso do exemplo). E também é possível ver que ela usa o Tomcat “embeded” e que pode ser acessado pela porta 8080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Rodando</a:t>
            </a:r>
            <a:endParaRPr/>
          </a:p>
        </p:txBody>
      </p:sp>
      <p:pic>
        <p:nvPicPr>
          <p:cNvPr id="269" name="Google Shape;269;p16"/>
          <p:cNvPicPr preferRelativeResize="0"/>
          <p:nvPr/>
        </p:nvPicPr>
        <p:blipFill rotWithShape="1">
          <a:blip r:embed="rId3">
            <a:alphaModFix/>
          </a:blip>
          <a:srcRect b="0" l="783" r="0" t="0"/>
          <a:stretch/>
        </p:blipFill>
        <p:spPr>
          <a:xfrm>
            <a:off x="671050" y="1612850"/>
            <a:ext cx="6880126" cy="3200400"/>
          </a:xfrm>
          <a:prstGeom prst="rect">
            <a:avLst/>
          </a:prstGeom>
          <a:noFill/>
          <a:ln>
            <a:noFill/>
          </a:ln>
          <a:effectLst>
            <a:outerShdw blurRad="57150" rotWithShape="0" algn="bl" dir="5400000" dist="19050">
              <a:srgbClr val="000000">
                <a:alpha val="49803"/>
              </a:srgbClr>
            </a:outerShdw>
          </a:effectLst>
        </p:spPr>
      </p:pic>
      <p:sp>
        <p:nvSpPr>
          <p:cNvPr id="270" name="Google Shape;270;p16"/>
          <p:cNvSpPr txBox="1"/>
          <p:nvPr/>
        </p:nvSpPr>
        <p:spPr>
          <a:xfrm>
            <a:off x="272850" y="707925"/>
            <a:ext cx="8399100" cy="9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Podemos verificar a aplicação na url: </a:t>
            </a:r>
            <a:r>
              <a:rPr b="0" i="0" lang="en-GB" sz="1400" u="sng" cap="none" strike="noStrike">
                <a:solidFill>
                  <a:schemeClr val="hlink"/>
                </a:solidFill>
                <a:latin typeface="Arial"/>
                <a:ea typeface="Arial"/>
                <a:cs typeface="Arial"/>
                <a:sym typeface="Arial"/>
                <a:hlinkClick r:id="rId4"/>
              </a:rPr>
              <a:t>http://localhost:8080</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Como não temos nada desenvolvido e nem mesmo uma página de erro configurada, o Spring Boot apresenta esta página padrão.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Iniciando Spring Boot</a:t>
            </a:r>
            <a:endParaRPr/>
          </a:p>
        </p:txBody>
      </p:sp>
      <p:sp>
        <p:nvSpPr>
          <p:cNvPr id="276" name="Google Shape;276;p17"/>
          <p:cNvSpPr txBox="1"/>
          <p:nvPr/>
        </p:nvSpPr>
        <p:spPr>
          <a:xfrm>
            <a:off x="353950" y="1002900"/>
            <a:ext cx="5287200" cy="1526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SpringApplication.run(Projeto01App.class, args);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Inicia Configuração Padrão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Inicia o Spring Context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Realiza um “scan” de classpath</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Inicia o Servidor Tomcat “embutido”</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a:off x="1076625" y="2846450"/>
            <a:ext cx="7315200" cy="1504200"/>
          </a:xfrm>
          <a:prstGeom prst="roundRect">
            <a:avLst>
              <a:gd fmla="val 16667" name="adj"/>
            </a:avLst>
          </a:prstGeom>
          <a:solidFill>
            <a:srgbClr val="D9EAD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7"/>
          <p:cNvSpPr txBox="1"/>
          <p:nvPr/>
        </p:nvSpPr>
        <p:spPr>
          <a:xfrm>
            <a:off x="2536750" y="2387525"/>
            <a:ext cx="4247400" cy="49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Spring Context</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a:off x="1401100" y="3103263"/>
            <a:ext cx="1047600" cy="3852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a:off x="1585004" y="3293213"/>
            <a:ext cx="1047600" cy="3852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281" name="Google Shape;281;p17"/>
          <p:cNvSpPr/>
          <p:nvPr/>
        </p:nvSpPr>
        <p:spPr>
          <a:xfrm>
            <a:off x="1774275" y="3499690"/>
            <a:ext cx="1047600" cy="3852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282" name="Google Shape;282;p17"/>
          <p:cNvSpPr/>
          <p:nvPr/>
        </p:nvSpPr>
        <p:spPr>
          <a:xfrm>
            <a:off x="1948798" y="3708626"/>
            <a:ext cx="1047600" cy="3852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283" name="Google Shape;283;p17"/>
          <p:cNvSpPr/>
          <p:nvPr/>
        </p:nvSpPr>
        <p:spPr>
          <a:xfrm>
            <a:off x="3220075" y="3103263"/>
            <a:ext cx="858600" cy="385200"/>
          </a:xfrm>
          <a:prstGeom prst="roundRect">
            <a:avLst>
              <a:gd fmla="val 16667" name="adj"/>
            </a:avLst>
          </a:prstGeom>
          <a:solidFill>
            <a:srgbClr val="FCE5CD"/>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3370829" y="3293216"/>
            <a:ext cx="858600" cy="385200"/>
          </a:xfrm>
          <a:prstGeom prst="roundRect">
            <a:avLst>
              <a:gd fmla="val 16667" name="adj"/>
            </a:avLst>
          </a:prstGeom>
          <a:solidFill>
            <a:srgbClr val="FCE5CD"/>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3525983" y="3499697"/>
            <a:ext cx="858600" cy="385200"/>
          </a:xfrm>
          <a:prstGeom prst="roundRect">
            <a:avLst>
              <a:gd fmla="val 16667" name="adj"/>
            </a:avLst>
          </a:prstGeom>
          <a:solidFill>
            <a:srgbClr val="FCE5CD"/>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3669047" y="3708636"/>
            <a:ext cx="858600" cy="385200"/>
          </a:xfrm>
          <a:prstGeom prst="roundRect">
            <a:avLst>
              <a:gd fmla="val 16667" name="adj"/>
            </a:avLst>
          </a:prstGeom>
          <a:solidFill>
            <a:srgbClr val="FCE5CD"/>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4850050" y="3103263"/>
            <a:ext cx="1150800" cy="385200"/>
          </a:xfrm>
          <a:prstGeom prst="roundRect">
            <a:avLst>
              <a:gd fmla="val 16667" name="adj"/>
            </a:avLst>
          </a:prstGeom>
          <a:solidFill>
            <a:srgbClr val="D0E0E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Repository</a:t>
            </a:r>
            <a:endParaRPr b="0" i="0" sz="1400" u="none" cap="none" strike="noStrike">
              <a:solidFill>
                <a:srgbClr val="000000"/>
              </a:solidFill>
              <a:latin typeface="Arial"/>
              <a:ea typeface="Arial"/>
              <a:cs typeface="Arial"/>
              <a:sym typeface="Arial"/>
            </a:endParaRPr>
          </a:p>
        </p:txBody>
      </p:sp>
      <p:sp>
        <p:nvSpPr>
          <p:cNvPr id="288" name="Google Shape;288;p17"/>
          <p:cNvSpPr/>
          <p:nvPr/>
        </p:nvSpPr>
        <p:spPr>
          <a:xfrm>
            <a:off x="5052088" y="3293215"/>
            <a:ext cx="1150800" cy="385200"/>
          </a:xfrm>
          <a:prstGeom prst="roundRect">
            <a:avLst>
              <a:gd fmla="val 16667" name="adj"/>
            </a:avLst>
          </a:prstGeom>
          <a:solidFill>
            <a:srgbClr val="D0E0E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Repository</a:t>
            </a:r>
            <a:endParaRPr b="0" i="0" sz="1400" u="none" cap="none" strike="noStrike">
              <a:solidFill>
                <a:srgbClr val="000000"/>
              </a:solidFill>
              <a:latin typeface="Arial"/>
              <a:ea typeface="Arial"/>
              <a:cs typeface="Arial"/>
              <a:sym typeface="Arial"/>
            </a:endParaRPr>
          </a:p>
        </p:txBody>
      </p:sp>
      <p:sp>
        <p:nvSpPr>
          <p:cNvPr id="289" name="Google Shape;289;p17"/>
          <p:cNvSpPr/>
          <p:nvPr/>
        </p:nvSpPr>
        <p:spPr>
          <a:xfrm>
            <a:off x="5260022" y="3499695"/>
            <a:ext cx="1150800" cy="385200"/>
          </a:xfrm>
          <a:prstGeom prst="roundRect">
            <a:avLst>
              <a:gd fmla="val 16667" name="adj"/>
            </a:avLst>
          </a:prstGeom>
          <a:solidFill>
            <a:srgbClr val="D0E0E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Repository</a:t>
            </a:r>
            <a:endParaRPr b="0" i="0" sz="1400" u="none" cap="none" strike="noStrike">
              <a:solidFill>
                <a:srgbClr val="000000"/>
              </a:solidFill>
              <a:latin typeface="Arial"/>
              <a:ea typeface="Arial"/>
              <a:cs typeface="Arial"/>
              <a:sym typeface="Arial"/>
            </a:endParaRPr>
          </a:p>
        </p:txBody>
      </p:sp>
      <p:sp>
        <p:nvSpPr>
          <p:cNvPr id="290" name="Google Shape;290;p17"/>
          <p:cNvSpPr/>
          <p:nvPr/>
        </p:nvSpPr>
        <p:spPr>
          <a:xfrm>
            <a:off x="5451753" y="3708633"/>
            <a:ext cx="1150800" cy="385200"/>
          </a:xfrm>
          <a:prstGeom prst="roundRect">
            <a:avLst>
              <a:gd fmla="val 16667" name="adj"/>
            </a:avLst>
          </a:prstGeom>
          <a:solidFill>
            <a:srgbClr val="D0E0E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Repository</a:t>
            </a:r>
            <a:endParaRPr b="0" i="0" sz="1400" u="none" cap="none" strike="noStrike">
              <a:solidFill>
                <a:srgbClr val="000000"/>
              </a:solidFill>
              <a:latin typeface="Arial"/>
              <a:ea typeface="Arial"/>
              <a:cs typeface="Arial"/>
              <a:sym typeface="Arial"/>
            </a:endParaRPr>
          </a:p>
        </p:txBody>
      </p:sp>
      <p:sp>
        <p:nvSpPr>
          <p:cNvPr id="291" name="Google Shape;291;p17"/>
          <p:cNvSpPr/>
          <p:nvPr/>
        </p:nvSpPr>
        <p:spPr>
          <a:xfrm>
            <a:off x="6961250" y="3038175"/>
            <a:ext cx="755700" cy="385200"/>
          </a:xfrm>
          <a:prstGeom prst="roundRect">
            <a:avLst>
              <a:gd fmla="val 16667" name="adj"/>
            </a:avLst>
          </a:prstGeom>
          <a:solidFill>
            <a:srgbClr val="CFE2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Bean</a:t>
            </a:r>
            <a:endParaRPr b="0" i="0" sz="1400" u="none" cap="none" strike="noStrike">
              <a:solidFill>
                <a:srgbClr val="000000"/>
              </a:solidFill>
              <a:latin typeface="Arial"/>
              <a:ea typeface="Arial"/>
              <a:cs typeface="Arial"/>
              <a:sym typeface="Arial"/>
            </a:endParaRPr>
          </a:p>
        </p:txBody>
      </p:sp>
      <p:sp>
        <p:nvSpPr>
          <p:cNvPr id="292" name="Google Shape;292;p17"/>
          <p:cNvSpPr/>
          <p:nvPr/>
        </p:nvSpPr>
        <p:spPr>
          <a:xfrm>
            <a:off x="7093910" y="3228128"/>
            <a:ext cx="755700" cy="385200"/>
          </a:xfrm>
          <a:prstGeom prst="roundRect">
            <a:avLst>
              <a:gd fmla="val 16667" name="adj"/>
            </a:avLst>
          </a:prstGeom>
          <a:solidFill>
            <a:srgbClr val="CFE2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Bean</a:t>
            </a:r>
            <a:endParaRPr b="0" i="0" sz="1400" u="none" cap="none" strike="noStrike">
              <a:solidFill>
                <a:srgbClr val="000000"/>
              </a:solidFill>
              <a:latin typeface="Arial"/>
              <a:ea typeface="Arial"/>
              <a:cs typeface="Arial"/>
              <a:sym typeface="Arial"/>
            </a:endParaRPr>
          </a:p>
        </p:txBody>
      </p:sp>
      <p:sp>
        <p:nvSpPr>
          <p:cNvPr id="293" name="Google Shape;293;p17"/>
          <p:cNvSpPr/>
          <p:nvPr/>
        </p:nvSpPr>
        <p:spPr>
          <a:xfrm>
            <a:off x="7230442" y="3434609"/>
            <a:ext cx="755700" cy="385200"/>
          </a:xfrm>
          <a:prstGeom prst="roundRect">
            <a:avLst>
              <a:gd fmla="val 16667" name="adj"/>
            </a:avLst>
          </a:prstGeom>
          <a:solidFill>
            <a:srgbClr val="CFE2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Bean</a:t>
            </a:r>
            <a:endParaRPr b="0" i="0" sz="1400" u="none" cap="none" strike="noStrike">
              <a:solidFill>
                <a:srgbClr val="000000"/>
              </a:solidFill>
              <a:latin typeface="Arial"/>
              <a:ea typeface="Arial"/>
              <a:cs typeface="Arial"/>
              <a:sym typeface="Arial"/>
            </a:endParaRPr>
          </a:p>
        </p:txBody>
      </p:sp>
      <p:sp>
        <p:nvSpPr>
          <p:cNvPr id="294" name="Google Shape;294;p17"/>
          <p:cNvSpPr/>
          <p:nvPr/>
        </p:nvSpPr>
        <p:spPr>
          <a:xfrm>
            <a:off x="7356334" y="3643548"/>
            <a:ext cx="755700" cy="385200"/>
          </a:xfrm>
          <a:prstGeom prst="roundRect">
            <a:avLst>
              <a:gd fmla="val 16667" name="adj"/>
            </a:avLst>
          </a:prstGeom>
          <a:solidFill>
            <a:srgbClr val="CFE2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Bean</a:t>
            </a:r>
            <a:endParaRPr b="0" i="0" sz="1400" u="none" cap="none" strike="noStrike">
              <a:solidFill>
                <a:srgbClr val="000000"/>
              </a:solidFill>
              <a:latin typeface="Arial"/>
              <a:ea typeface="Arial"/>
              <a:cs typeface="Arial"/>
              <a:sym typeface="Arial"/>
            </a:endParaRPr>
          </a:p>
        </p:txBody>
      </p:sp>
      <p:sp>
        <p:nvSpPr>
          <p:cNvPr id="295" name="Google Shape;295;p17"/>
          <p:cNvSpPr txBox="1"/>
          <p:nvPr/>
        </p:nvSpPr>
        <p:spPr>
          <a:xfrm>
            <a:off x="300400" y="4574750"/>
            <a:ext cx="6352500" cy="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Importante: todo objeto dentro do contexto do Spring é considerado um </a:t>
            </a:r>
            <a:r>
              <a:rPr b="1" i="1" lang="en-GB" sz="1400" u="none" cap="none" strike="noStrike">
                <a:solidFill>
                  <a:srgbClr val="000000"/>
                </a:solidFill>
                <a:latin typeface="Arial"/>
                <a:ea typeface="Arial"/>
                <a:cs typeface="Arial"/>
                <a:sym typeface="Arial"/>
              </a:rPr>
              <a:t>Bean</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um Controller</a:t>
            </a:r>
            <a:endParaRPr/>
          </a:p>
        </p:txBody>
      </p:sp>
      <p:pic>
        <p:nvPicPr>
          <p:cNvPr id="301" name="Google Shape;301;p18"/>
          <p:cNvPicPr preferRelativeResize="0"/>
          <p:nvPr/>
        </p:nvPicPr>
        <p:blipFill rotWithShape="1">
          <a:blip r:embed="rId3">
            <a:alphaModFix/>
          </a:blip>
          <a:srcRect b="0" l="0" r="0" t="0"/>
          <a:stretch/>
        </p:blipFill>
        <p:spPr>
          <a:xfrm>
            <a:off x="4190425" y="2571750"/>
            <a:ext cx="4772025" cy="239077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302" name="Google Shape;302;p18"/>
          <p:cNvSpPr txBox="1"/>
          <p:nvPr/>
        </p:nvSpPr>
        <p:spPr>
          <a:xfrm>
            <a:off x="237975" y="736975"/>
            <a:ext cx="7607700" cy="1593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Arial"/>
              <a:buAutoNum type="arabicPeriod"/>
            </a:pPr>
            <a:r>
              <a:rPr b="0" i="0" lang="en-GB" sz="1500" u="none" cap="none" strike="noStrike">
                <a:solidFill>
                  <a:srgbClr val="000000"/>
                </a:solidFill>
                <a:latin typeface="Arial"/>
                <a:ea typeface="Arial"/>
                <a:cs typeface="Arial"/>
                <a:sym typeface="Arial"/>
              </a:rPr>
              <a:t>Criar uma nova classe chamada HelloWolrdController</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AutoNum type="arabicPeriod"/>
            </a:pPr>
            <a:r>
              <a:rPr b="0" i="0" lang="en-GB" sz="1500" u="none" cap="none" strike="noStrike">
                <a:solidFill>
                  <a:srgbClr val="000000"/>
                </a:solidFill>
                <a:latin typeface="Arial"/>
                <a:ea typeface="Arial"/>
                <a:cs typeface="Arial"/>
                <a:sym typeface="Arial"/>
              </a:rPr>
              <a:t>Adicionar um método OlaMundo que retorna uma String</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AutoNum type="arabicPeriod"/>
            </a:pPr>
            <a:r>
              <a:rPr b="0" i="0" lang="en-GB" sz="1500" u="none" cap="none" strike="noStrike">
                <a:solidFill>
                  <a:srgbClr val="000000"/>
                </a:solidFill>
                <a:latin typeface="Arial"/>
                <a:ea typeface="Arial"/>
                <a:cs typeface="Arial"/>
                <a:sym typeface="Arial"/>
              </a:rPr>
              <a:t>Anotar a classe e o método com as seguintes anotações:</a:t>
            </a:r>
            <a:endParaRPr b="0" i="0" sz="1500" u="none" cap="none" strike="noStrike">
              <a:solidFill>
                <a:srgbClr val="000000"/>
              </a:solidFill>
              <a:latin typeface="Arial"/>
              <a:ea typeface="Arial"/>
              <a:cs typeface="Arial"/>
              <a:sym typeface="Arial"/>
            </a:endParaRPr>
          </a:p>
          <a:p>
            <a:pPr indent="-323850" lvl="1" marL="9144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@RestController - indica que a classe será tratada pelo SpringBoot como um Controller</a:t>
            </a:r>
            <a:endParaRPr b="0" i="0" sz="1500" u="none" cap="none" strike="noStrike">
              <a:solidFill>
                <a:srgbClr val="000000"/>
              </a:solidFill>
              <a:latin typeface="Arial"/>
              <a:ea typeface="Arial"/>
              <a:cs typeface="Arial"/>
              <a:sym typeface="Arial"/>
            </a:endParaRPr>
          </a:p>
          <a:p>
            <a:pPr indent="-323850" lvl="1" marL="9144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@RequestMapping(“/ola”) - associa o método anotado a url /ola</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AutoNum type="arabicPeriod"/>
            </a:pPr>
            <a:r>
              <a:rPr b="0" i="0" lang="en-GB" sz="1500" u="none" cap="none" strike="noStrike">
                <a:solidFill>
                  <a:srgbClr val="000000"/>
                </a:solidFill>
                <a:latin typeface="Arial"/>
                <a:ea typeface="Arial"/>
                <a:cs typeface="Arial"/>
                <a:sym typeface="Arial"/>
              </a:rPr>
              <a:t>Acessar a url </a:t>
            </a:r>
            <a:r>
              <a:rPr b="0" i="0" lang="en-GB" sz="1500" u="sng" cap="none" strike="noStrike">
                <a:solidFill>
                  <a:schemeClr val="hlink"/>
                </a:solidFill>
                <a:latin typeface="Arial"/>
                <a:ea typeface="Arial"/>
                <a:cs typeface="Arial"/>
                <a:sym typeface="Arial"/>
                <a:hlinkClick r:id="rId4"/>
              </a:rPr>
              <a:t>http://localhost:8080/ola</a:t>
            </a:r>
            <a:br>
              <a:rPr b="0" i="0" lang="en-GB" sz="1500" u="none" cap="none" strike="noStrike">
                <a:solidFill>
                  <a:srgbClr val="000000"/>
                </a:solidFill>
                <a:latin typeface="Arial"/>
                <a:ea typeface="Arial"/>
                <a:cs typeface="Arial"/>
                <a:sym typeface="Arial"/>
              </a:rPr>
            </a:br>
            <a:r>
              <a:rPr b="0" i="0" lang="en-GB" sz="1500" u="none" cap="none" strike="noStrike">
                <a:solidFill>
                  <a:srgbClr val="000000"/>
                </a:solidFill>
                <a:latin typeface="Arial"/>
                <a:ea typeface="Arial"/>
                <a:cs typeface="Arial"/>
                <a:sym typeface="Arial"/>
              </a:rPr>
              <a:t>Via browser e/ou via Postman</a:t>
            </a:r>
            <a:endParaRPr b="0" i="0" sz="1500" u="none" cap="none" strike="noStrike">
              <a:solidFill>
                <a:srgbClr val="000000"/>
              </a:solidFill>
              <a:latin typeface="Arial"/>
              <a:ea typeface="Arial"/>
              <a:cs typeface="Arial"/>
              <a:sym typeface="Arial"/>
            </a:endParaRPr>
          </a:p>
        </p:txBody>
      </p:sp>
      <p:sp>
        <p:nvSpPr>
          <p:cNvPr id="303" name="Google Shape;303;p18"/>
          <p:cNvSpPr txBox="1"/>
          <p:nvPr/>
        </p:nvSpPr>
        <p:spPr>
          <a:xfrm>
            <a:off x="107450" y="3991950"/>
            <a:ext cx="3952500" cy="5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Obs: @RequestMapping, por padrão, responde às chamadas do verbo/método GET</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um Controller</a:t>
            </a:r>
            <a:endParaRPr/>
          </a:p>
        </p:txBody>
      </p:sp>
      <p:pic>
        <p:nvPicPr>
          <p:cNvPr id="309" name="Google Shape;309;p19"/>
          <p:cNvPicPr preferRelativeResize="0"/>
          <p:nvPr/>
        </p:nvPicPr>
        <p:blipFill rotWithShape="1">
          <a:blip r:embed="rId3">
            <a:alphaModFix/>
          </a:blip>
          <a:srcRect b="0" l="1127" r="0" t="0"/>
          <a:stretch/>
        </p:blipFill>
        <p:spPr>
          <a:xfrm>
            <a:off x="361325" y="883850"/>
            <a:ext cx="3263275" cy="1687900"/>
          </a:xfrm>
          <a:prstGeom prst="rect">
            <a:avLst/>
          </a:prstGeom>
          <a:noFill/>
          <a:ln>
            <a:noFill/>
          </a:ln>
          <a:effectLst>
            <a:outerShdw blurRad="57150" rotWithShape="0" algn="bl" dir="5400000" dist="19050">
              <a:srgbClr val="000000">
                <a:alpha val="49803"/>
              </a:srgbClr>
            </a:outerShdw>
          </a:effectLst>
        </p:spPr>
      </p:pic>
      <p:pic>
        <p:nvPicPr>
          <p:cNvPr id="310" name="Google Shape;310;p19"/>
          <p:cNvPicPr preferRelativeResize="0"/>
          <p:nvPr/>
        </p:nvPicPr>
        <p:blipFill rotWithShape="1">
          <a:blip r:embed="rId4">
            <a:alphaModFix/>
          </a:blip>
          <a:srcRect b="0" l="0" r="0" t="0"/>
          <a:stretch/>
        </p:blipFill>
        <p:spPr>
          <a:xfrm>
            <a:off x="2559200" y="2213925"/>
            <a:ext cx="6238875" cy="26574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Revisão</a:t>
            </a:r>
            <a:endParaRPr/>
          </a:p>
        </p:txBody>
      </p:sp>
      <p:sp>
        <p:nvSpPr>
          <p:cNvPr id="119" name="Google Shape;119;p2"/>
          <p:cNvSpPr txBox="1"/>
          <p:nvPr/>
        </p:nvSpPr>
        <p:spPr>
          <a:xfrm>
            <a:off x="476250" y="1084375"/>
            <a:ext cx="5180100" cy="3473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HTML - Hyper Text Markup Language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HTTP - Hyper Text Transfer Protocol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Java Web -&gt; Servidores JEE / J2EE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Servlets - gera html</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JSP - página com código java</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Taglibs - “tags” que permitem JSP sem código java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JEE x Spring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Rest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chemeClr val="dk1"/>
                </a:solidFill>
                <a:latin typeface="Arial"/>
                <a:ea typeface="Arial"/>
                <a:cs typeface="Arial"/>
                <a:sym typeface="Arial"/>
              </a:rPr>
              <a:t>POST - Inserir (</a:t>
            </a:r>
            <a:r>
              <a:rPr b="1" i="0" lang="en-GB" sz="1400" u="none" cap="none" strike="noStrike">
                <a:solidFill>
                  <a:schemeClr val="dk1"/>
                </a:solidFill>
                <a:latin typeface="Arial"/>
                <a:ea typeface="Arial"/>
                <a:cs typeface="Arial"/>
                <a:sym typeface="Arial"/>
              </a:rPr>
              <a:t>C</a:t>
            </a:r>
            <a:r>
              <a:rPr b="0" i="0" lang="en-GB" sz="1400" u="none" cap="none" strike="noStrike">
                <a:solidFill>
                  <a:schemeClr val="dk1"/>
                </a:solidFill>
                <a:latin typeface="Arial"/>
                <a:ea typeface="Arial"/>
                <a:cs typeface="Arial"/>
                <a:sym typeface="Arial"/>
              </a:rPr>
              <a:t>reate) - INSERT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GET - Ler (</a:t>
            </a:r>
            <a:r>
              <a:rPr b="1" i="0" lang="en-GB" sz="1400" u="none" cap="none" strike="noStrike">
                <a:solidFill>
                  <a:srgbClr val="000000"/>
                </a:solidFill>
                <a:latin typeface="Arial"/>
                <a:ea typeface="Arial"/>
                <a:cs typeface="Arial"/>
                <a:sym typeface="Arial"/>
              </a:rPr>
              <a:t>R</a:t>
            </a:r>
            <a:r>
              <a:rPr b="0" i="0" lang="en-GB" sz="1400" u="none" cap="none" strike="noStrike">
                <a:solidFill>
                  <a:srgbClr val="000000"/>
                </a:solidFill>
                <a:latin typeface="Arial"/>
                <a:ea typeface="Arial"/>
                <a:cs typeface="Arial"/>
                <a:sym typeface="Arial"/>
              </a:rPr>
              <a:t>ead) - SELECT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PUT - Atualizar (</a:t>
            </a:r>
            <a:r>
              <a:rPr b="1" i="0" lang="en-GB" sz="1400" u="none" cap="none" strike="noStrike">
                <a:solidFill>
                  <a:srgbClr val="000000"/>
                </a:solidFill>
                <a:latin typeface="Arial"/>
                <a:ea typeface="Arial"/>
                <a:cs typeface="Arial"/>
                <a:sym typeface="Arial"/>
              </a:rPr>
              <a:t>U</a:t>
            </a:r>
            <a:r>
              <a:rPr b="0" i="0" lang="en-GB" sz="1400" u="none" cap="none" strike="noStrike">
                <a:solidFill>
                  <a:srgbClr val="000000"/>
                </a:solidFill>
                <a:latin typeface="Arial"/>
                <a:ea typeface="Arial"/>
                <a:cs typeface="Arial"/>
                <a:sym typeface="Arial"/>
              </a:rPr>
              <a:t>pdate) - UPDATE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DELETE - Apagar (</a:t>
            </a:r>
            <a:r>
              <a:rPr b="1" i="0" lang="en-GB" sz="1400" u="none" cap="none" strike="noStrike">
                <a:solidFill>
                  <a:srgbClr val="000000"/>
                </a:solidFill>
                <a:latin typeface="Arial"/>
                <a:ea typeface="Arial"/>
                <a:cs typeface="Arial"/>
                <a:sym typeface="Arial"/>
              </a:rPr>
              <a:t>D</a:t>
            </a:r>
            <a:r>
              <a:rPr b="0" i="0" lang="en-GB" sz="1400" u="none" cap="none" strike="noStrike">
                <a:solidFill>
                  <a:srgbClr val="000000"/>
                </a:solidFill>
                <a:latin typeface="Arial"/>
                <a:ea typeface="Arial"/>
                <a:cs typeface="Arial"/>
                <a:sym typeface="Arial"/>
              </a:rPr>
              <a:t>elete) - DELETE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Passando Parâmetros</a:t>
            </a:r>
            <a:endParaRPr/>
          </a:p>
        </p:txBody>
      </p:sp>
      <p:pic>
        <p:nvPicPr>
          <p:cNvPr id="316" name="Google Shape;316;p20"/>
          <p:cNvPicPr preferRelativeResize="0"/>
          <p:nvPr/>
        </p:nvPicPr>
        <p:blipFill rotWithShape="1">
          <a:blip r:embed="rId3">
            <a:alphaModFix/>
          </a:blip>
          <a:srcRect b="0" l="0" r="0" t="0"/>
          <a:stretch/>
        </p:blipFill>
        <p:spPr>
          <a:xfrm>
            <a:off x="3753475" y="752550"/>
            <a:ext cx="5185250" cy="83097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317" name="Google Shape;317;p20"/>
          <p:cNvPicPr preferRelativeResize="0"/>
          <p:nvPr/>
        </p:nvPicPr>
        <p:blipFill rotWithShape="1">
          <a:blip r:embed="rId4">
            <a:alphaModFix/>
          </a:blip>
          <a:srcRect b="17505" l="0" r="0" t="0"/>
          <a:stretch/>
        </p:blipFill>
        <p:spPr>
          <a:xfrm>
            <a:off x="95250" y="3667575"/>
            <a:ext cx="4095750" cy="1076500"/>
          </a:xfrm>
          <a:prstGeom prst="rect">
            <a:avLst/>
          </a:prstGeom>
          <a:noFill/>
          <a:ln>
            <a:noFill/>
          </a:ln>
          <a:effectLst>
            <a:outerShdw blurRad="57150" rotWithShape="0" algn="bl" dir="5400000" dist="19050">
              <a:srgbClr val="000000">
                <a:alpha val="49803"/>
              </a:srgbClr>
            </a:outerShdw>
          </a:effectLst>
        </p:spPr>
      </p:pic>
      <p:pic>
        <p:nvPicPr>
          <p:cNvPr id="318" name="Google Shape;318;p20"/>
          <p:cNvPicPr preferRelativeResize="0"/>
          <p:nvPr/>
        </p:nvPicPr>
        <p:blipFill rotWithShape="1">
          <a:blip r:embed="rId5">
            <a:alphaModFix/>
          </a:blip>
          <a:srcRect b="0" l="0" r="0" t="0"/>
          <a:stretch/>
        </p:blipFill>
        <p:spPr>
          <a:xfrm>
            <a:off x="4172797" y="2897025"/>
            <a:ext cx="4810199" cy="2045967"/>
          </a:xfrm>
          <a:prstGeom prst="rect">
            <a:avLst/>
          </a:prstGeom>
          <a:noFill/>
          <a:ln>
            <a:noFill/>
          </a:ln>
          <a:effectLst>
            <a:outerShdw blurRad="57150" rotWithShape="0" algn="bl" dir="5400000" dist="19050">
              <a:srgbClr val="000000">
                <a:alpha val="49803"/>
              </a:srgbClr>
            </a:outerShdw>
          </a:effectLst>
        </p:spPr>
      </p:pic>
      <p:sp>
        <p:nvSpPr>
          <p:cNvPr id="319" name="Google Shape;319;p20"/>
          <p:cNvSpPr txBox="1"/>
          <p:nvPr/>
        </p:nvSpPr>
        <p:spPr>
          <a:xfrm>
            <a:off x="121400" y="730050"/>
            <a:ext cx="8779200" cy="3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Anotação @RequestParam associa um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parâmetro do método java a um parâmetro</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da url.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Parâmetros em URLs são passados ao final da url, após um ponto de interrogação </a:t>
            </a:r>
            <a:r>
              <a:rPr b="1" i="0" lang="en-GB" sz="1400" u="none" cap="none" strike="noStrike">
                <a:solidFill>
                  <a:srgbClr val="000000"/>
                </a:solidFill>
                <a:latin typeface="Arial"/>
                <a:ea typeface="Arial"/>
                <a:cs typeface="Arial"/>
                <a:sym typeface="Arial"/>
              </a:rPr>
              <a:t>“?”</a:t>
            </a:r>
            <a:r>
              <a:rPr b="0" i="0" lang="en-GB" sz="1400" u="none" cap="none" strike="noStrike">
                <a:solidFill>
                  <a:srgbClr val="000000"/>
                </a:solidFill>
                <a:latin typeface="Arial"/>
                <a:ea typeface="Arial"/>
                <a:cs typeface="Arial"/>
                <a:sym typeface="Arial"/>
              </a:rPr>
              <a:t> e com o formato  </a:t>
            </a:r>
            <a:r>
              <a:rPr b="1" i="0" lang="en-GB" sz="1400" u="none" cap="none" strike="noStrike">
                <a:solidFill>
                  <a:srgbClr val="000000"/>
                </a:solidFill>
                <a:latin typeface="Arial"/>
                <a:ea typeface="Arial"/>
                <a:cs typeface="Arial"/>
                <a:sym typeface="Arial"/>
              </a:rPr>
              <a:t>nome-parametro=valor</a:t>
            </a:r>
            <a:r>
              <a:rPr b="0" i="0" lang="en-GB" sz="1400" u="none" cap="none" strike="noStrike">
                <a:solidFill>
                  <a:srgbClr val="000000"/>
                </a:solidFill>
                <a:latin typeface="Arial"/>
                <a:ea typeface="Arial"/>
                <a:cs typeface="Arial"/>
                <a:sym typeface="Arial"/>
              </a:rPr>
              <a:t> e separados por um </a:t>
            </a:r>
            <a:r>
              <a:rPr b="0" i="1" lang="en-GB" sz="1400" u="none" cap="none" strike="noStrike">
                <a:solidFill>
                  <a:srgbClr val="000000"/>
                </a:solidFill>
                <a:latin typeface="Arial"/>
                <a:ea typeface="Arial"/>
                <a:cs typeface="Arial"/>
                <a:sym typeface="Arial"/>
              </a:rPr>
              <a:t>e comercial</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“&amp;”</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Courier New"/>
                <a:ea typeface="Courier New"/>
                <a:cs typeface="Courier New"/>
                <a:sym typeface="Courier New"/>
              </a:rPr>
              <a:t>http://localhost:8080/mapping?param1=val1&amp;param2=val2&amp;param3=val3</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É possível indicar um nome alternativo para o parâmetro da url que seja diferente do parâmetro da função: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@RequestParam(“nome-parametro”)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Exercício</a:t>
            </a:r>
            <a:endParaRPr/>
          </a:p>
        </p:txBody>
      </p:sp>
      <p:sp>
        <p:nvSpPr>
          <p:cNvPr id="325" name="Google Shape;325;p21"/>
          <p:cNvSpPr txBox="1"/>
          <p:nvPr/>
        </p:nvSpPr>
        <p:spPr>
          <a:xfrm>
            <a:off x="808925" y="1434725"/>
            <a:ext cx="7411800" cy="2807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rial"/>
              <a:buAutoNum type="arabicPeriod"/>
            </a:pPr>
            <a:r>
              <a:rPr b="0" i="0" lang="en-GB" sz="2200" u="none" cap="none" strike="noStrike">
                <a:solidFill>
                  <a:srgbClr val="000000"/>
                </a:solidFill>
                <a:latin typeface="Arial"/>
                <a:ea typeface="Arial"/>
                <a:cs typeface="Arial"/>
                <a:sym typeface="Arial"/>
              </a:rPr>
              <a:t>Implementar uma calculadora rudimentar</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GB" sz="2200" u="none" cap="none" strike="noStrike">
                <a:solidFill>
                  <a:srgbClr val="000000"/>
                </a:solidFill>
                <a:latin typeface="Arial"/>
                <a:ea typeface="Arial"/>
                <a:cs typeface="Arial"/>
                <a:sym typeface="Arial"/>
              </a:rPr>
              <a:t>Somar </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GB" sz="2200" u="none" cap="none" strike="noStrike">
                <a:solidFill>
                  <a:srgbClr val="000000"/>
                </a:solidFill>
                <a:latin typeface="Arial"/>
                <a:ea typeface="Arial"/>
                <a:cs typeface="Arial"/>
                <a:sym typeface="Arial"/>
              </a:rPr>
              <a:t>Multiplicar</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GB" sz="2200" u="none" cap="none" strike="noStrike">
                <a:solidFill>
                  <a:srgbClr val="000000"/>
                </a:solidFill>
                <a:latin typeface="Arial"/>
                <a:ea typeface="Arial"/>
                <a:cs typeface="Arial"/>
                <a:sym typeface="Arial"/>
              </a:rPr>
              <a:t>Dividir</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GB" sz="2200" u="none" cap="none" strike="noStrike">
                <a:solidFill>
                  <a:srgbClr val="000000"/>
                </a:solidFill>
                <a:latin typeface="Arial"/>
                <a:ea typeface="Arial"/>
                <a:cs typeface="Arial"/>
                <a:sym typeface="Arial"/>
              </a:rPr>
              <a:t>Subtrair</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Intervalo</a:t>
            </a:r>
            <a:endParaRPr/>
          </a:p>
        </p:txBody>
      </p:sp>
      <p:pic>
        <p:nvPicPr>
          <p:cNvPr id="331" name="Google Shape;331;p22"/>
          <p:cNvPicPr preferRelativeResize="0"/>
          <p:nvPr/>
        </p:nvPicPr>
        <p:blipFill rotWithShape="1">
          <a:blip r:embed="rId3">
            <a:alphaModFix/>
          </a:blip>
          <a:srcRect b="0" l="0" r="0" t="0"/>
          <a:stretch/>
        </p:blipFill>
        <p:spPr>
          <a:xfrm>
            <a:off x="53750" y="587850"/>
            <a:ext cx="9035650" cy="440325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3"/>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start.spring.io</a:t>
            </a:r>
            <a:endParaRPr/>
          </a:p>
        </p:txBody>
      </p:sp>
      <p:pic>
        <p:nvPicPr>
          <p:cNvPr id="337" name="Google Shape;337;p23"/>
          <p:cNvPicPr preferRelativeResize="0"/>
          <p:nvPr/>
        </p:nvPicPr>
        <p:blipFill rotWithShape="1">
          <a:blip r:embed="rId3">
            <a:alphaModFix/>
          </a:blip>
          <a:srcRect b="8684" l="0" r="0" t="0"/>
          <a:stretch/>
        </p:blipFill>
        <p:spPr>
          <a:xfrm>
            <a:off x="896562" y="697775"/>
            <a:ext cx="7350875" cy="429840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4"/>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start.spring.io</a:t>
            </a:r>
            <a:endParaRPr/>
          </a:p>
        </p:txBody>
      </p:sp>
      <p:pic>
        <p:nvPicPr>
          <p:cNvPr id="343" name="Google Shape;343;p24"/>
          <p:cNvPicPr preferRelativeResize="0"/>
          <p:nvPr/>
        </p:nvPicPr>
        <p:blipFill rotWithShape="1">
          <a:blip r:embed="rId3">
            <a:alphaModFix/>
          </a:blip>
          <a:srcRect b="10256" l="0" r="0" t="0"/>
          <a:stretch/>
        </p:blipFill>
        <p:spPr>
          <a:xfrm>
            <a:off x="4883450" y="701925"/>
            <a:ext cx="4029000" cy="4207126"/>
          </a:xfrm>
          <a:prstGeom prst="rect">
            <a:avLst/>
          </a:prstGeom>
          <a:noFill/>
          <a:ln>
            <a:noFill/>
          </a:ln>
          <a:effectLst>
            <a:outerShdw blurRad="57150" rotWithShape="0" algn="bl" dir="5400000" dist="19050">
              <a:srgbClr val="000000">
                <a:alpha val="49803"/>
              </a:srgbClr>
            </a:outerShdw>
          </a:effectLst>
        </p:spPr>
      </p:pic>
      <p:sp>
        <p:nvSpPr>
          <p:cNvPr id="344" name="Google Shape;344;p24"/>
          <p:cNvSpPr txBox="1"/>
          <p:nvPr/>
        </p:nvSpPr>
        <p:spPr>
          <a:xfrm>
            <a:off x="271100" y="864575"/>
            <a:ext cx="4220400" cy="31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Criar de maneira rápida um projeto SpringBoot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Project:</a:t>
            </a:r>
            <a:r>
              <a:rPr b="1" i="0" lang="en-GB" sz="1400" u="none" cap="none" strike="noStrike">
                <a:solidFill>
                  <a:srgbClr val="000000"/>
                </a:solidFill>
                <a:latin typeface="Arial"/>
                <a:ea typeface="Arial"/>
                <a:cs typeface="Arial"/>
                <a:sym typeface="Arial"/>
              </a:rPr>
              <a:t>Maven Project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Language: </a:t>
            </a:r>
            <a:r>
              <a:rPr b="1" i="0" lang="en-GB" sz="1400" u="none" cap="none" strike="noStrike">
                <a:solidFill>
                  <a:srgbClr val="000000"/>
                </a:solidFill>
                <a:latin typeface="Arial"/>
                <a:ea typeface="Arial"/>
                <a:cs typeface="Arial"/>
                <a:sym typeface="Arial"/>
              </a:rPr>
              <a:t>Java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Spring Boot: </a:t>
            </a:r>
            <a:r>
              <a:rPr b="1" i="0" lang="en-GB" sz="1400" u="none" cap="none" strike="noStrike">
                <a:solidFill>
                  <a:srgbClr val="000000"/>
                </a:solidFill>
                <a:latin typeface="Arial"/>
                <a:ea typeface="Arial"/>
                <a:cs typeface="Arial"/>
                <a:sym typeface="Arial"/>
              </a:rPr>
              <a:t>2.3.2</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Project Metadata</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Group: </a:t>
            </a:r>
            <a:r>
              <a:rPr b="1" i="0" lang="en-GB" sz="1400" u="none" cap="none" strike="noStrike">
                <a:solidFill>
                  <a:srgbClr val="000000"/>
                </a:solidFill>
                <a:latin typeface="Arial"/>
                <a:ea typeface="Arial"/>
                <a:cs typeface="Arial"/>
                <a:sym typeface="Arial"/>
              </a:rPr>
              <a:t>org.serratec.java2backend</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Artificat: </a:t>
            </a:r>
            <a:r>
              <a:rPr b="1" i="0" lang="en-GB" sz="1400" u="none" cap="none" strike="noStrike">
                <a:solidFill>
                  <a:srgbClr val="000000"/>
                </a:solidFill>
                <a:latin typeface="Arial"/>
                <a:ea typeface="Arial"/>
                <a:cs typeface="Arial"/>
                <a:sym typeface="Arial"/>
              </a:rPr>
              <a:t>projeto02</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Name: </a:t>
            </a:r>
            <a:r>
              <a:rPr b="1" i="0" lang="en-GB" sz="1400" u="none" cap="none" strike="noStrike">
                <a:solidFill>
                  <a:srgbClr val="000000"/>
                </a:solidFill>
                <a:latin typeface="Arial"/>
                <a:ea typeface="Arial"/>
                <a:cs typeface="Arial"/>
                <a:sym typeface="Arial"/>
              </a:rPr>
              <a:t>projeto02</a:t>
            </a:r>
            <a:endParaRPr b="1"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Description: </a:t>
            </a:r>
            <a:r>
              <a:rPr b="1" i="0" lang="en-GB" sz="1400" u="none" cap="none" strike="noStrike">
                <a:solidFill>
                  <a:srgbClr val="000000"/>
                </a:solidFill>
                <a:latin typeface="Arial"/>
                <a:ea typeface="Arial"/>
                <a:cs typeface="Arial"/>
                <a:sym typeface="Arial"/>
              </a:rPr>
              <a:t>Projeto 02</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Package name: </a:t>
            </a:r>
            <a:r>
              <a:rPr b="1" i="0" lang="en-GB" sz="1400" u="none" cap="none" strike="noStrike">
                <a:solidFill>
                  <a:srgbClr val="000000"/>
                </a:solidFill>
                <a:latin typeface="Arial"/>
                <a:ea typeface="Arial"/>
                <a:cs typeface="Arial"/>
                <a:sym typeface="Arial"/>
              </a:rPr>
              <a:t>org.serratec.java2backend.projeto02</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Packaging: </a:t>
            </a:r>
            <a:r>
              <a:rPr b="1" i="0" lang="en-GB" sz="1400" u="none" cap="none" strike="noStrike">
                <a:solidFill>
                  <a:srgbClr val="000000"/>
                </a:solidFill>
                <a:latin typeface="Arial"/>
                <a:ea typeface="Arial"/>
                <a:cs typeface="Arial"/>
                <a:sym typeface="Arial"/>
              </a:rPr>
              <a:t>Jar</a:t>
            </a:r>
            <a:endParaRPr b="1"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Java: </a:t>
            </a:r>
            <a:r>
              <a:rPr b="1" i="0" lang="en-GB" sz="14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start.spring.io</a:t>
            </a:r>
            <a:endParaRPr/>
          </a:p>
        </p:txBody>
      </p:sp>
      <p:pic>
        <p:nvPicPr>
          <p:cNvPr id="350" name="Google Shape;350;p25"/>
          <p:cNvPicPr preferRelativeResize="0"/>
          <p:nvPr/>
        </p:nvPicPr>
        <p:blipFill rotWithShape="1">
          <a:blip r:embed="rId3">
            <a:alphaModFix/>
          </a:blip>
          <a:srcRect b="57248" l="48313" r="6603" t="24162"/>
          <a:stretch/>
        </p:blipFill>
        <p:spPr>
          <a:xfrm>
            <a:off x="376125" y="1209375"/>
            <a:ext cx="3119274" cy="818525"/>
          </a:xfrm>
          <a:prstGeom prst="rect">
            <a:avLst/>
          </a:prstGeom>
          <a:noFill/>
          <a:ln>
            <a:noFill/>
          </a:ln>
          <a:effectLst>
            <a:outerShdw blurRad="57150" rotWithShape="0" algn="bl" dir="5400000" dist="19050">
              <a:srgbClr val="000000">
                <a:alpha val="49803"/>
              </a:srgbClr>
            </a:outerShdw>
          </a:effectLst>
        </p:spPr>
      </p:pic>
      <p:pic>
        <p:nvPicPr>
          <p:cNvPr id="351" name="Google Shape;351;p25"/>
          <p:cNvPicPr preferRelativeResize="0"/>
          <p:nvPr/>
        </p:nvPicPr>
        <p:blipFill rotWithShape="1">
          <a:blip r:embed="rId4">
            <a:alphaModFix/>
          </a:blip>
          <a:srcRect b="5823" l="22716" r="23132" t="15676"/>
          <a:stretch/>
        </p:blipFill>
        <p:spPr>
          <a:xfrm>
            <a:off x="1585400" y="1860863"/>
            <a:ext cx="3055849" cy="2818938"/>
          </a:xfrm>
          <a:prstGeom prst="rect">
            <a:avLst/>
          </a:prstGeom>
          <a:noFill/>
          <a:ln>
            <a:noFill/>
          </a:ln>
          <a:effectLst>
            <a:outerShdw blurRad="57150" rotWithShape="0" algn="bl" dir="5400000" dist="19050">
              <a:srgbClr val="000000">
                <a:alpha val="49803"/>
              </a:srgbClr>
            </a:outerShdw>
          </a:effectLst>
        </p:spPr>
      </p:pic>
      <p:pic>
        <p:nvPicPr>
          <p:cNvPr id="352" name="Google Shape;352;p25"/>
          <p:cNvPicPr preferRelativeResize="0"/>
          <p:nvPr/>
        </p:nvPicPr>
        <p:blipFill rotWithShape="1">
          <a:blip r:embed="rId5">
            <a:alphaModFix/>
          </a:blip>
          <a:srcRect b="0" l="0" r="0" t="0"/>
          <a:stretch/>
        </p:blipFill>
        <p:spPr>
          <a:xfrm>
            <a:off x="3564649" y="846599"/>
            <a:ext cx="2853825" cy="1086600"/>
          </a:xfrm>
          <a:prstGeom prst="rect">
            <a:avLst/>
          </a:prstGeom>
          <a:noFill/>
          <a:ln>
            <a:noFill/>
          </a:ln>
          <a:effectLst>
            <a:outerShdw blurRad="57150" rotWithShape="0" algn="bl" dir="5400000" dist="19050">
              <a:srgbClr val="000000">
                <a:alpha val="49803"/>
              </a:srgbClr>
            </a:outerShdw>
          </a:effectLst>
        </p:spPr>
      </p:pic>
      <p:pic>
        <p:nvPicPr>
          <p:cNvPr id="353" name="Google Shape;353;p25"/>
          <p:cNvPicPr preferRelativeResize="0"/>
          <p:nvPr/>
        </p:nvPicPr>
        <p:blipFill rotWithShape="1">
          <a:blip r:embed="rId6">
            <a:alphaModFix/>
          </a:blip>
          <a:srcRect b="0" l="0" r="0" t="0"/>
          <a:stretch/>
        </p:blipFill>
        <p:spPr>
          <a:xfrm>
            <a:off x="6915833" y="1508712"/>
            <a:ext cx="1809291" cy="583875"/>
          </a:xfrm>
          <a:prstGeom prst="rect">
            <a:avLst/>
          </a:prstGeom>
          <a:noFill/>
          <a:ln>
            <a:noFill/>
          </a:ln>
        </p:spPr>
      </p:pic>
      <p:sp>
        <p:nvSpPr>
          <p:cNvPr id="354" name="Google Shape;354;p25"/>
          <p:cNvSpPr txBox="1"/>
          <p:nvPr/>
        </p:nvSpPr>
        <p:spPr>
          <a:xfrm>
            <a:off x="435075" y="774300"/>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1 - Adicionar dependências</a:t>
            </a:r>
            <a:endParaRPr b="0" i="0" sz="1400" u="none" cap="none" strike="noStrike">
              <a:solidFill>
                <a:srgbClr val="000000"/>
              </a:solidFill>
              <a:latin typeface="Arial"/>
              <a:ea typeface="Arial"/>
              <a:cs typeface="Arial"/>
              <a:sym typeface="Arial"/>
            </a:endParaRPr>
          </a:p>
        </p:txBody>
      </p:sp>
      <p:sp>
        <p:nvSpPr>
          <p:cNvPr id="355" name="Google Shape;355;p25"/>
          <p:cNvSpPr txBox="1"/>
          <p:nvPr/>
        </p:nvSpPr>
        <p:spPr>
          <a:xfrm>
            <a:off x="235975" y="2276716"/>
            <a:ext cx="1809300" cy="11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2 - Selecionar Spring Web</a:t>
            </a:r>
            <a:endParaRPr b="0" i="0" sz="1400" u="none" cap="none" strike="noStrike">
              <a:solidFill>
                <a:srgbClr val="000000"/>
              </a:solidFill>
              <a:latin typeface="Arial"/>
              <a:ea typeface="Arial"/>
              <a:cs typeface="Arial"/>
              <a:sym typeface="Arial"/>
            </a:endParaRPr>
          </a:p>
        </p:txBody>
      </p:sp>
      <p:sp>
        <p:nvSpPr>
          <p:cNvPr id="356" name="Google Shape;356;p25"/>
          <p:cNvSpPr txBox="1"/>
          <p:nvPr/>
        </p:nvSpPr>
        <p:spPr>
          <a:xfrm>
            <a:off x="6511900" y="968600"/>
            <a:ext cx="25737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3 - Gerar o projeto </a:t>
            </a:r>
            <a:r>
              <a:rPr b="0" i="0" lang="en-GB" sz="1400" u="none" cap="none" strike="noStrike">
                <a:solidFill>
                  <a:schemeClr val="dk1"/>
                </a:solidFill>
                <a:latin typeface="Arial"/>
                <a:ea typeface="Arial"/>
                <a:cs typeface="Arial"/>
                <a:sym typeface="Arial"/>
              </a:rPr>
              <a:t>(download)</a:t>
            </a:r>
            <a:endParaRPr b="0" i="0" sz="1400" u="none" cap="none" strike="noStrike">
              <a:solidFill>
                <a:srgbClr val="000000"/>
              </a:solidFill>
              <a:latin typeface="Arial"/>
              <a:ea typeface="Arial"/>
              <a:cs typeface="Arial"/>
              <a:sym typeface="Arial"/>
            </a:endParaRPr>
          </a:p>
        </p:txBody>
      </p:sp>
      <p:sp>
        <p:nvSpPr>
          <p:cNvPr id="357" name="Google Shape;357;p25"/>
          <p:cNvSpPr txBox="1"/>
          <p:nvPr/>
        </p:nvSpPr>
        <p:spPr>
          <a:xfrm>
            <a:off x="5161925" y="2276725"/>
            <a:ext cx="22920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4 - Descompactar o zip</a:t>
            </a:r>
            <a:endParaRPr b="0" i="0" sz="1400" u="none" cap="none" strike="noStrike">
              <a:solidFill>
                <a:srgbClr val="000000"/>
              </a:solidFill>
              <a:latin typeface="Arial"/>
              <a:ea typeface="Arial"/>
              <a:cs typeface="Arial"/>
              <a:sym typeface="Arial"/>
            </a:endParaRPr>
          </a:p>
        </p:txBody>
      </p:sp>
      <p:pic>
        <p:nvPicPr>
          <p:cNvPr id="358" name="Google Shape;358;p25"/>
          <p:cNvPicPr preferRelativeResize="0"/>
          <p:nvPr/>
        </p:nvPicPr>
        <p:blipFill rotWithShape="1">
          <a:blip r:embed="rId7">
            <a:alphaModFix/>
          </a:blip>
          <a:srcRect b="0" l="0" r="0" t="0"/>
          <a:stretch/>
        </p:blipFill>
        <p:spPr>
          <a:xfrm>
            <a:off x="5471625" y="2698925"/>
            <a:ext cx="2573600" cy="227235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start.spring.io</a:t>
            </a:r>
            <a:endParaRPr/>
          </a:p>
        </p:txBody>
      </p:sp>
      <p:pic>
        <p:nvPicPr>
          <p:cNvPr id="364" name="Google Shape;364;p26"/>
          <p:cNvPicPr preferRelativeResize="0"/>
          <p:nvPr/>
        </p:nvPicPr>
        <p:blipFill rotWithShape="1">
          <a:blip r:embed="rId3">
            <a:alphaModFix/>
          </a:blip>
          <a:srcRect b="40666" l="2480" r="75852" t="2560"/>
          <a:stretch/>
        </p:blipFill>
        <p:spPr>
          <a:xfrm>
            <a:off x="110600" y="995525"/>
            <a:ext cx="1696075" cy="2499849"/>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365" name="Google Shape;365;p26"/>
          <p:cNvPicPr preferRelativeResize="0"/>
          <p:nvPr/>
        </p:nvPicPr>
        <p:blipFill rotWithShape="1">
          <a:blip r:embed="rId4">
            <a:alphaModFix/>
          </a:blip>
          <a:srcRect b="0" l="0" r="0" t="0"/>
          <a:stretch/>
        </p:blipFill>
        <p:spPr>
          <a:xfrm>
            <a:off x="1162650" y="1372400"/>
            <a:ext cx="2958544" cy="2723149"/>
          </a:xfrm>
          <a:prstGeom prst="rect">
            <a:avLst/>
          </a:prstGeom>
          <a:noFill/>
          <a:ln>
            <a:noFill/>
          </a:ln>
          <a:effectLst>
            <a:outerShdw blurRad="57150" rotWithShape="0" algn="bl" dir="5400000" dist="19050">
              <a:srgbClr val="000000">
                <a:alpha val="49803"/>
              </a:srgbClr>
            </a:outerShdw>
          </a:effectLst>
        </p:spPr>
      </p:pic>
      <p:pic>
        <p:nvPicPr>
          <p:cNvPr id="366" name="Google Shape;366;p26"/>
          <p:cNvPicPr preferRelativeResize="0"/>
          <p:nvPr/>
        </p:nvPicPr>
        <p:blipFill rotWithShape="1">
          <a:blip r:embed="rId5">
            <a:alphaModFix/>
          </a:blip>
          <a:srcRect b="0" l="0" r="0" t="0"/>
          <a:stretch/>
        </p:blipFill>
        <p:spPr>
          <a:xfrm>
            <a:off x="2595750" y="1678350"/>
            <a:ext cx="2988900" cy="3059647"/>
          </a:xfrm>
          <a:prstGeom prst="rect">
            <a:avLst/>
          </a:prstGeom>
          <a:noFill/>
          <a:ln>
            <a:noFill/>
          </a:ln>
          <a:effectLst>
            <a:outerShdw blurRad="57150" rotWithShape="0" algn="bl" dir="5400000" dist="19050">
              <a:srgbClr val="000000">
                <a:alpha val="49803"/>
              </a:srgbClr>
            </a:outerShdw>
          </a:effectLst>
        </p:spPr>
      </p:pic>
      <p:pic>
        <p:nvPicPr>
          <p:cNvPr id="367" name="Google Shape;367;p26"/>
          <p:cNvPicPr preferRelativeResize="0"/>
          <p:nvPr/>
        </p:nvPicPr>
        <p:blipFill rotWithShape="1">
          <a:blip r:embed="rId6">
            <a:alphaModFix/>
          </a:blip>
          <a:srcRect b="0" l="0" r="72425" t="0"/>
          <a:stretch/>
        </p:blipFill>
        <p:spPr>
          <a:xfrm>
            <a:off x="7185950" y="896100"/>
            <a:ext cx="1545076" cy="216682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368" name="Google Shape;368;p26"/>
          <p:cNvPicPr preferRelativeResize="0"/>
          <p:nvPr/>
        </p:nvPicPr>
        <p:blipFill rotWithShape="1">
          <a:blip r:embed="rId7">
            <a:alphaModFix/>
          </a:blip>
          <a:srcRect b="0" l="27750" r="0" t="0"/>
          <a:stretch/>
        </p:blipFill>
        <p:spPr>
          <a:xfrm>
            <a:off x="5286150" y="2930201"/>
            <a:ext cx="3887349" cy="2080624"/>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369" name="Google Shape;369;p26"/>
          <p:cNvSpPr txBox="1"/>
          <p:nvPr/>
        </p:nvSpPr>
        <p:spPr>
          <a:xfrm>
            <a:off x="184350" y="597275"/>
            <a:ext cx="14010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File &gt; Import</a:t>
            </a:r>
            <a:endParaRPr b="0" i="0" sz="1400" u="none" cap="none" strike="noStrike">
              <a:solidFill>
                <a:srgbClr val="000000"/>
              </a:solidFill>
              <a:latin typeface="Arial"/>
              <a:ea typeface="Arial"/>
              <a:cs typeface="Arial"/>
              <a:sym typeface="Arial"/>
            </a:endParaRPr>
          </a:p>
        </p:txBody>
      </p:sp>
      <p:sp>
        <p:nvSpPr>
          <p:cNvPr id="370" name="Google Shape;370;p26"/>
          <p:cNvSpPr txBox="1"/>
          <p:nvPr/>
        </p:nvSpPr>
        <p:spPr>
          <a:xfrm>
            <a:off x="1806675" y="945513"/>
            <a:ext cx="29889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Maven &gt; Existing Maven Project</a:t>
            </a:r>
            <a:endParaRPr b="0" i="0" sz="1400" u="none" cap="none" strike="noStrike">
              <a:solidFill>
                <a:srgbClr val="000000"/>
              </a:solidFill>
              <a:latin typeface="Arial"/>
              <a:ea typeface="Arial"/>
              <a:cs typeface="Arial"/>
              <a:sym typeface="Arial"/>
            </a:endParaRPr>
          </a:p>
        </p:txBody>
      </p:sp>
      <p:sp>
        <p:nvSpPr>
          <p:cNvPr id="371" name="Google Shape;371;p26"/>
          <p:cNvSpPr txBox="1"/>
          <p:nvPr/>
        </p:nvSpPr>
        <p:spPr>
          <a:xfrm>
            <a:off x="4075450" y="1372400"/>
            <a:ext cx="3475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Selecionar a pasta descompactada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Controller - Objetos</a:t>
            </a:r>
            <a:endParaRPr/>
          </a:p>
        </p:txBody>
      </p:sp>
      <p:pic>
        <p:nvPicPr>
          <p:cNvPr id="377" name="Google Shape;377;p27"/>
          <p:cNvPicPr preferRelativeResize="0"/>
          <p:nvPr/>
        </p:nvPicPr>
        <p:blipFill rotWithShape="1">
          <a:blip r:embed="rId3">
            <a:alphaModFix/>
          </a:blip>
          <a:srcRect b="0" l="0" r="0" t="0"/>
          <a:stretch/>
        </p:blipFill>
        <p:spPr>
          <a:xfrm>
            <a:off x="5007075" y="648650"/>
            <a:ext cx="3955000" cy="1248950"/>
          </a:xfrm>
          <a:prstGeom prst="rect">
            <a:avLst/>
          </a:prstGeom>
          <a:noFill/>
          <a:ln>
            <a:noFill/>
          </a:ln>
          <a:effectLst>
            <a:outerShdw blurRad="57150" rotWithShape="0" algn="bl" dir="5400000" dist="19050">
              <a:srgbClr val="000000">
                <a:alpha val="49803"/>
              </a:srgbClr>
            </a:outerShdw>
          </a:effectLst>
        </p:spPr>
      </p:pic>
      <p:sp>
        <p:nvSpPr>
          <p:cNvPr id="378" name="Google Shape;378;p27"/>
          <p:cNvSpPr txBox="1"/>
          <p:nvPr/>
        </p:nvSpPr>
        <p:spPr>
          <a:xfrm>
            <a:off x="61425" y="907400"/>
            <a:ext cx="5110200" cy="32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Classe de Entidade/Domínio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Criar a classe ao lado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Botão Direito do Mouse &gt; Source  ou Alt + Shift + S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Generate Getters and Setters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Select All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Ok</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chemeClr val="dk1"/>
                </a:solidFill>
                <a:latin typeface="Arial"/>
                <a:ea typeface="Arial"/>
                <a:cs typeface="Arial"/>
                <a:sym typeface="Arial"/>
              </a:rPr>
              <a:t>Botão Direito do Mouse &gt; Source  ou Alt + Shift + S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Generate Constructor using Fields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Select All</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Ok</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Arial"/>
                <a:ea typeface="Arial"/>
                <a:cs typeface="Arial"/>
                <a:sym typeface="Arial"/>
              </a:rPr>
              <a:t>Importante, o código será inserido na posição do cursor</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27"/>
          <p:cNvPicPr preferRelativeResize="0"/>
          <p:nvPr/>
        </p:nvPicPr>
        <p:blipFill rotWithShape="1">
          <a:blip r:embed="rId4">
            <a:alphaModFix/>
          </a:blip>
          <a:srcRect b="0" l="0" r="21171" t="0"/>
          <a:stretch/>
        </p:blipFill>
        <p:spPr>
          <a:xfrm>
            <a:off x="5007075" y="2234911"/>
            <a:ext cx="4032449" cy="2852039"/>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28"/>
          <p:cNvPicPr preferRelativeResize="0"/>
          <p:nvPr/>
        </p:nvPicPr>
        <p:blipFill rotWithShape="1">
          <a:blip r:embed="rId3">
            <a:alphaModFix/>
          </a:blip>
          <a:srcRect b="60238" l="45349" r="29084" t="8649"/>
          <a:stretch/>
        </p:blipFill>
        <p:spPr>
          <a:xfrm>
            <a:off x="165901" y="2970575"/>
            <a:ext cx="2953402" cy="2021749"/>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385" name="Google Shape;385;p28"/>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Controller - Objetos</a:t>
            </a:r>
            <a:endParaRPr/>
          </a:p>
        </p:txBody>
      </p:sp>
      <p:pic>
        <p:nvPicPr>
          <p:cNvPr id="386" name="Google Shape;386;p28"/>
          <p:cNvPicPr preferRelativeResize="0"/>
          <p:nvPr/>
        </p:nvPicPr>
        <p:blipFill rotWithShape="1">
          <a:blip r:embed="rId4">
            <a:alphaModFix/>
          </a:blip>
          <a:srcRect b="0" l="0" r="0" t="0"/>
          <a:stretch/>
        </p:blipFill>
        <p:spPr>
          <a:xfrm>
            <a:off x="2920825" y="899675"/>
            <a:ext cx="5906425" cy="3612124"/>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387" name="Google Shape;387;p28"/>
          <p:cNvSpPr txBox="1"/>
          <p:nvPr/>
        </p:nvSpPr>
        <p:spPr>
          <a:xfrm>
            <a:off x="302350" y="1047125"/>
            <a:ext cx="2499900" cy="146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Criar o Controle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Inicializar a aplicação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GB" sz="1400" u="none" cap="none" strike="noStrike">
                <a:solidFill>
                  <a:srgbClr val="000000"/>
                </a:solidFill>
                <a:latin typeface="Arial"/>
                <a:ea typeface="Arial"/>
                <a:cs typeface="Arial"/>
                <a:sym typeface="Arial"/>
              </a:rPr>
              <a:t>Acessar o a url com o Postman</a:t>
            </a:r>
            <a:endParaRPr b="0" i="0" sz="1400" u="none" cap="none" strike="noStrike">
              <a:solidFill>
                <a:srgbClr val="000000"/>
              </a:solidFill>
              <a:latin typeface="Arial"/>
              <a:ea typeface="Arial"/>
              <a:cs typeface="Arial"/>
              <a:sym typeface="Arial"/>
            </a:endParaRPr>
          </a:p>
        </p:txBody>
      </p:sp>
      <p:pic>
        <p:nvPicPr>
          <p:cNvPr id="388" name="Google Shape;388;p28"/>
          <p:cNvPicPr preferRelativeResize="0"/>
          <p:nvPr/>
        </p:nvPicPr>
        <p:blipFill rotWithShape="1">
          <a:blip r:embed="rId5">
            <a:alphaModFix/>
          </a:blip>
          <a:srcRect b="88261" l="42836" r="45446" t="8648"/>
          <a:stretch/>
        </p:blipFill>
        <p:spPr>
          <a:xfrm>
            <a:off x="88500" y="2179075"/>
            <a:ext cx="2647325" cy="392674"/>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389" name="Google Shape;389;p28"/>
          <p:cNvSpPr/>
          <p:nvPr/>
        </p:nvSpPr>
        <p:spPr>
          <a:xfrm>
            <a:off x="825900" y="2180607"/>
            <a:ext cx="258000" cy="3927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8"/>
          <p:cNvSpPr/>
          <p:nvPr/>
        </p:nvSpPr>
        <p:spPr>
          <a:xfrm>
            <a:off x="265475" y="3303650"/>
            <a:ext cx="1187100" cy="1695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8"/>
          <p:cNvSpPr/>
          <p:nvPr/>
        </p:nvSpPr>
        <p:spPr>
          <a:xfrm>
            <a:off x="1604975" y="4511800"/>
            <a:ext cx="1187100" cy="1695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Controller - Objetos</a:t>
            </a:r>
            <a:endParaRPr/>
          </a:p>
        </p:txBody>
      </p:sp>
      <p:pic>
        <p:nvPicPr>
          <p:cNvPr id="397" name="Google Shape;397;p29"/>
          <p:cNvPicPr preferRelativeResize="0"/>
          <p:nvPr/>
        </p:nvPicPr>
        <p:blipFill rotWithShape="1">
          <a:blip r:embed="rId3">
            <a:alphaModFix/>
          </a:blip>
          <a:srcRect b="0" l="0" r="0" t="0"/>
          <a:stretch/>
        </p:blipFill>
        <p:spPr>
          <a:xfrm>
            <a:off x="4399950" y="580475"/>
            <a:ext cx="4347713" cy="4403249"/>
          </a:xfrm>
          <a:prstGeom prst="rect">
            <a:avLst/>
          </a:prstGeom>
          <a:noFill/>
          <a:ln>
            <a:noFill/>
          </a:ln>
          <a:effectLst>
            <a:outerShdw blurRad="57150" rotWithShape="0" algn="bl" dir="5400000" dist="19050">
              <a:srgbClr val="000000">
                <a:alpha val="49803"/>
              </a:srgbClr>
            </a:outerShdw>
          </a:effectLst>
        </p:spPr>
      </p:pic>
      <p:pic>
        <p:nvPicPr>
          <p:cNvPr id="398" name="Google Shape;398;p29"/>
          <p:cNvPicPr preferRelativeResize="0"/>
          <p:nvPr/>
        </p:nvPicPr>
        <p:blipFill rotWithShape="1">
          <a:blip r:embed="rId4">
            <a:alphaModFix/>
          </a:blip>
          <a:srcRect b="20585" l="21337" r="1351" t="63694"/>
          <a:stretch/>
        </p:blipFill>
        <p:spPr>
          <a:xfrm>
            <a:off x="105875" y="2679401"/>
            <a:ext cx="3961533" cy="4926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399" name="Google Shape;399;p29"/>
          <p:cNvPicPr preferRelativeResize="0"/>
          <p:nvPr/>
        </p:nvPicPr>
        <p:blipFill rotWithShape="1">
          <a:blip r:embed="rId5">
            <a:alphaModFix/>
          </a:blip>
          <a:srcRect b="39512" l="0" r="23884" t="8517"/>
          <a:stretch/>
        </p:blipFill>
        <p:spPr>
          <a:xfrm>
            <a:off x="137825" y="937375"/>
            <a:ext cx="3961525" cy="1508067"/>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400" name="Google Shape;400;p29"/>
          <p:cNvSpPr/>
          <p:nvPr/>
        </p:nvSpPr>
        <p:spPr>
          <a:xfrm flipH="1" rot="10800000">
            <a:off x="1061875" y="3401825"/>
            <a:ext cx="2079300" cy="1302900"/>
          </a:xfrm>
          <a:prstGeom prst="bentArrow">
            <a:avLst>
              <a:gd fmla="val 25000" name="adj1"/>
              <a:gd fmla="val 25000" name="adj2"/>
              <a:gd fmla="val 25000" name="adj3"/>
              <a:gd fmla="val 43750" name="adj4"/>
            </a:avLst>
          </a:prstGeom>
          <a:solidFill>
            <a:srgbClr val="0B5394"/>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9"/>
          <p:cNvSpPr txBox="1"/>
          <p:nvPr/>
        </p:nvSpPr>
        <p:spPr>
          <a:xfrm>
            <a:off x="1665300" y="3532150"/>
            <a:ext cx="412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0000"/>
                </a:solidFill>
                <a:latin typeface="Arial"/>
                <a:ea typeface="Arial"/>
                <a:cs typeface="Arial"/>
                <a:sym typeface="Arial"/>
              </a:rPr>
              <a:t>?</a:t>
            </a:r>
            <a:endParaRPr b="1" i="0" sz="2600" u="none" cap="none" strike="noStrike">
              <a:solidFill>
                <a:srgbClr val="FF0000"/>
              </a:solidFill>
              <a:latin typeface="Arial"/>
              <a:ea typeface="Arial"/>
              <a:cs typeface="Arial"/>
              <a:sym typeface="Arial"/>
            </a:endParaRPr>
          </a:p>
        </p:txBody>
      </p:sp>
      <p:sp>
        <p:nvSpPr>
          <p:cNvPr id="402" name="Google Shape;402;p29"/>
          <p:cNvSpPr txBox="1"/>
          <p:nvPr/>
        </p:nvSpPr>
        <p:spPr>
          <a:xfrm>
            <a:off x="1817700" y="3684550"/>
            <a:ext cx="412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0000"/>
                </a:solidFill>
                <a:latin typeface="Arial"/>
                <a:ea typeface="Arial"/>
                <a:cs typeface="Arial"/>
                <a:sym typeface="Arial"/>
              </a:rPr>
              <a:t>?</a:t>
            </a:r>
            <a:endParaRPr b="1" i="0" sz="2600" u="none" cap="none" strike="noStrike">
              <a:solidFill>
                <a:srgbClr val="FF0000"/>
              </a:solidFill>
              <a:latin typeface="Arial"/>
              <a:ea typeface="Arial"/>
              <a:cs typeface="Arial"/>
              <a:sym typeface="Arial"/>
            </a:endParaRPr>
          </a:p>
        </p:txBody>
      </p:sp>
      <p:sp>
        <p:nvSpPr>
          <p:cNvPr id="403" name="Google Shape;403;p29"/>
          <p:cNvSpPr txBox="1"/>
          <p:nvPr/>
        </p:nvSpPr>
        <p:spPr>
          <a:xfrm>
            <a:off x="2046300" y="3684550"/>
            <a:ext cx="412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0000"/>
                </a:solidFill>
                <a:latin typeface="Arial"/>
                <a:ea typeface="Arial"/>
                <a:cs typeface="Arial"/>
                <a:sym typeface="Arial"/>
              </a:rPr>
              <a:t>?</a:t>
            </a:r>
            <a:endParaRPr b="1" i="0" sz="2600" u="none" cap="none" strike="noStrike">
              <a:solidFill>
                <a:srgbClr val="FF0000"/>
              </a:solidFill>
              <a:latin typeface="Arial"/>
              <a:ea typeface="Arial"/>
              <a:cs typeface="Arial"/>
              <a:sym typeface="Arial"/>
            </a:endParaRPr>
          </a:p>
        </p:txBody>
      </p:sp>
      <p:sp>
        <p:nvSpPr>
          <p:cNvPr id="404" name="Google Shape;404;p29"/>
          <p:cNvSpPr txBox="1"/>
          <p:nvPr/>
        </p:nvSpPr>
        <p:spPr>
          <a:xfrm>
            <a:off x="1817700" y="3324400"/>
            <a:ext cx="412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0000"/>
                </a:solidFill>
                <a:latin typeface="Arial"/>
                <a:ea typeface="Arial"/>
                <a:cs typeface="Arial"/>
                <a:sym typeface="Arial"/>
              </a:rPr>
              <a:t>?</a:t>
            </a:r>
            <a:endParaRPr b="1" i="0" sz="2600" u="none" cap="none" strike="noStrike">
              <a:solidFill>
                <a:srgbClr val="FF0000"/>
              </a:solidFill>
              <a:latin typeface="Arial"/>
              <a:ea typeface="Arial"/>
              <a:cs typeface="Arial"/>
              <a:sym typeface="Arial"/>
            </a:endParaRPr>
          </a:p>
        </p:txBody>
      </p:sp>
      <p:sp>
        <p:nvSpPr>
          <p:cNvPr id="405" name="Google Shape;405;p29"/>
          <p:cNvSpPr txBox="1"/>
          <p:nvPr/>
        </p:nvSpPr>
        <p:spPr>
          <a:xfrm>
            <a:off x="2046300" y="3379750"/>
            <a:ext cx="412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0000"/>
                </a:solidFill>
                <a:latin typeface="Arial"/>
                <a:ea typeface="Arial"/>
                <a:cs typeface="Arial"/>
                <a:sym typeface="Arial"/>
              </a:rPr>
              <a:t>?</a:t>
            </a:r>
            <a:endParaRPr b="1" i="0" sz="2600" u="none" cap="none" strike="noStrike">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Maven</a:t>
            </a:r>
            <a:endParaRPr/>
          </a:p>
        </p:txBody>
      </p:sp>
      <p:sp>
        <p:nvSpPr>
          <p:cNvPr id="125" name="Google Shape;125;p3"/>
          <p:cNvSpPr txBox="1"/>
          <p:nvPr/>
        </p:nvSpPr>
        <p:spPr>
          <a:xfrm>
            <a:off x="394175" y="948850"/>
            <a:ext cx="84030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Apache Maven, ou Maven, é uma ferramenta de automação de compilação utilizada primariamente em projetos Java.</a:t>
            </a:r>
            <a:endParaRPr b="1" i="0" sz="1500" u="none" cap="none" strike="noStrike">
              <a:solidFill>
                <a:srgbClr val="000000"/>
              </a:solidFill>
              <a:latin typeface="Arial"/>
              <a:ea typeface="Arial"/>
              <a:cs typeface="Arial"/>
              <a:sym typeface="Arial"/>
            </a:endParaRPr>
          </a:p>
        </p:txBody>
      </p:sp>
      <p:sp>
        <p:nvSpPr>
          <p:cNvPr id="126" name="Google Shape;126;p3"/>
          <p:cNvSpPr txBox="1"/>
          <p:nvPr/>
        </p:nvSpPr>
        <p:spPr>
          <a:xfrm>
            <a:off x="394175" y="1806250"/>
            <a:ext cx="8508000" cy="3234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Gerenciamento de Dependências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Controle de Ciclo de vida</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Validar projeto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Compilar</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Testar - caso exista testes unitários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Empacotar - (criar o jar por exemplo)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Verificar - caso exista, testes de integração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Instalar - instalar o pacote num repositório local</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Publicar (deploy) - instalar em repositório remoto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Vasta opções de Plugins com inúmeras funções, ex.:</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Execução de ferramentas externas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Geração de relatórios sobre o código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Validação de padrões de codificação (se a { do if vem após o último parênteses ou na próxima linha)</a:t>
            </a:r>
            <a:endParaRPr b="0" i="0" sz="1400" u="none" cap="none" strike="noStrike">
              <a:solidFill>
                <a:srgbClr val="000000"/>
              </a:solidFill>
              <a:latin typeface="Arial"/>
              <a:ea typeface="Arial"/>
              <a:cs typeface="Arial"/>
              <a:sym typeface="Arial"/>
            </a:endParaRPr>
          </a:p>
        </p:txBody>
      </p:sp>
      <p:pic>
        <p:nvPicPr>
          <p:cNvPr id="127" name="Google Shape;127;p3"/>
          <p:cNvPicPr preferRelativeResize="0"/>
          <p:nvPr/>
        </p:nvPicPr>
        <p:blipFill rotWithShape="1">
          <a:blip r:embed="rId3">
            <a:alphaModFix/>
          </a:blip>
          <a:srcRect b="0" l="0" r="0" t="0"/>
          <a:stretch/>
        </p:blipFill>
        <p:spPr>
          <a:xfrm>
            <a:off x="5618275" y="2319650"/>
            <a:ext cx="3178918" cy="1102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Jackson - Obj -&gt; Json</a:t>
            </a:r>
            <a:endParaRPr/>
          </a:p>
        </p:txBody>
      </p:sp>
      <p:pic>
        <p:nvPicPr>
          <p:cNvPr id="411" name="Google Shape;411;p30"/>
          <p:cNvPicPr preferRelativeResize="0"/>
          <p:nvPr/>
        </p:nvPicPr>
        <p:blipFill rotWithShape="1">
          <a:blip r:embed="rId3">
            <a:alphaModFix/>
          </a:blip>
          <a:srcRect b="0" l="0" r="0" t="0"/>
          <a:stretch/>
        </p:blipFill>
        <p:spPr>
          <a:xfrm>
            <a:off x="6201700" y="688725"/>
            <a:ext cx="2581625" cy="419175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412" name="Google Shape;412;p30"/>
          <p:cNvPicPr preferRelativeResize="0"/>
          <p:nvPr/>
        </p:nvPicPr>
        <p:blipFill rotWithShape="1">
          <a:blip r:embed="rId4">
            <a:alphaModFix/>
          </a:blip>
          <a:srcRect b="0" l="0" r="0" t="0"/>
          <a:stretch/>
        </p:blipFill>
        <p:spPr>
          <a:xfrm>
            <a:off x="505447" y="1911922"/>
            <a:ext cx="4749275" cy="1192600"/>
          </a:xfrm>
          <a:prstGeom prst="rect">
            <a:avLst/>
          </a:prstGeom>
          <a:noFill/>
          <a:ln>
            <a:noFill/>
          </a:ln>
        </p:spPr>
      </p:pic>
      <p:pic>
        <p:nvPicPr>
          <p:cNvPr id="413" name="Google Shape;413;p30"/>
          <p:cNvPicPr preferRelativeResize="0"/>
          <p:nvPr/>
        </p:nvPicPr>
        <p:blipFill rotWithShape="1">
          <a:blip r:embed="rId5">
            <a:alphaModFix/>
          </a:blip>
          <a:srcRect b="0" l="0" r="0" t="0"/>
          <a:stretch/>
        </p:blipFill>
        <p:spPr>
          <a:xfrm>
            <a:off x="505450" y="3832125"/>
            <a:ext cx="4749275" cy="585701"/>
          </a:xfrm>
          <a:prstGeom prst="rect">
            <a:avLst/>
          </a:prstGeom>
          <a:noFill/>
          <a:ln>
            <a:noFill/>
          </a:ln>
        </p:spPr>
      </p:pic>
      <p:sp>
        <p:nvSpPr>
          <p:cNvPr id="414" name="Google Shape;414;p30"/>
          <p:cNvSpPr txBox="1"/>
          <p:nvPr/>
        </p:nvSpPr>
        <p:spPr>
          <a:xfrm>
            <a:off x="436250" y="689175"/>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Biblioteca java para converter e manusear Json </a:t>
            </a:r>
            <a:endParaRPr b="1" i="0" sz="1400" u="none" cap="none" strike="noStrike">
              <a:solidFill>
                <a:srgbClr val="000000"/>
              </a:solidFill>
              <a:latin typeface="Arial"/>
              <a:ea typeface="Arial"/>
              <a:cs typeface="Arial"/>
              <a:sym typeface="Arial"/>
            </a:endParaRPr>
          </a:p>
        </p:txBody>
      </p:sp>
      <p:sp>
        <p:nvSpPr>
          <p:cNvPr id="415" name="Google Shape;415;p30"/>
          <p:cNvSpPr txBox="1"/>
          <p:nvPr/>
        </p:nvSpPr>
        <p:spPr>
          <a:xfrm>
            <a:off x="429250" y="1438513"/>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Gravar um objeto em um arquivo json</a:t>
            </a:r>
            <a:endParaRPr b="0" i="0" sz="1400" u="none" cap="none" strike="noStrike">
              <a:solidFill>
                <a:srgbClr val="000000"/>
              </a:solidFill>
              <a:latin typeface="Arial"/>
              <a:ea typeface="Arial"/>
              <a:cs typeface="Arial"/>
              <a:sym typeface="Arial"/>
            </a:endParaRPr>
          </a:p>
        </p:txBody>
      </p:sp>
      <p:sp>
        <p:nvSpPr>
          <p:cNvPr id="416" name="Google Shape;416;p30"/>
          <p:cNvSpPr txBox="1"/>
          <p:nvPr/>
        </p:nvSpPr>
        <p:spPr>
          <a:xfrm>
            <a:off x="429250" y="3409888"/>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Converter uma “string” json em objeto</a:t>
            </a:r>
            <a:endParaRPr b="0" i="0" sz="1400" u="none" cap="none" strike="noStrike">
              <a:solidFill>
                <a:srgbClr val="000000"/>
              </a:solidFill>
              <a:latin typeface="Arial"/>
              <a:ea typeface="Arial"/>
              <a:cs typeface="Arial"/>
              <a:sym typeface="Arial"/>
            </a:endParaRPr>
          </a:p>
        </p:txBody>
      </p:sp>
      <p:sp>
        <p:nvSpPr>
          <p:cNvPr id="417" name="Google Shape;417;p30"/>
          <p:cNvSpPr txBox="1"/>
          <p:nvPr/>
        </p:nvSpPr>
        <p:spPr>
          <a:xfrm>
            <a:off x="192900" y="4581000"/>
            <a:ext cx="5721300" cy="4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Mais informações </a:t>
            </a:r>
            <a:r>
              <a:rPr b="0" i="0" lang="en-GB" sz="1200" u="sng" cap="none" strike="noStrike">
                <a:solidFill>
                  <a:schemeClr val="hlink"/>
                </a:solidFill>
                <a:latin typeface="Arial"/>
                <a:ea typeface="Arial"/>
                <a:cs typeface="Arial"/>
                <a:sym typeface="Arial"/>
                <a:hlinkClick r:id="rId6"/>
              </a:rPr>
              <a:t>https://www.baeldung.com/jackson-object-mapper-tutorial</a:t>
            </a:r>
            <a:r>
              <a:rPr b="0" i="0" lang="en-GB"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418" name="Google Shape;418;p30"/>
          <p:cNvSpPr txBox="1"/>
          <p:nvPr/>
        </p:nvSpPr>
        <p:spPr>
          <a:xfrm>
            <a:off x="6445050" y="3436375"/>
            <a:ext cx="2389200" cy="94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Sob o capô</a:t>
            </a:r>
            <a:endParaRPr/>
          </a:p>
        </p:txBody>
      </p:sp>
      <p:pic>
        <p:nvPicPr>
          <p:cNvPr id="424" name="Google Shape;424;p31"/>
          <p:cNvPicPr preferRelativeResize="0"/>
          <p:nvPr/>
        </p:nvPicPr>
        <p:blipFill rotWithShape="1">
          <a:blip r:embed="rId3">
            <a:alphaModFix/>
          </a:blip>
          <a:srcRect b="0" l="0" r="0" t="0"/>
          <a:stretch/>
        </p:blipFill>
        <p:spPr>
          <a:xfrm>
            <a:off x="6068849" y="612075"/>
            <a:ext cx="2762225" cy="4371676"/>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425" name="Google Shape;425;p31"/>
          <p:cNvPicPr preferRelativeResize="0"/>
          <p:nvPr/>
        </p:nvPicPr>
        <p:blipFill rotWithShape="1">
          <a:blip r:embed="rId4">
            <a:alphaModFix/>
          </a:blip>
          <a:srcRect b="0" l="0" r="0" t="0"/>
          <a:stretch/>
        </p:blipFill>
        <p:spPr>
          <a:xfrm>
            <a:off x="200100" y="983588"/>
            <a:ext cx="4600575" cy="96202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426" name="Google Shape;426;p31"/>
          <p:cNvPicPr preferRelativeResize="0"/>
          <p:nvPr/>
        </p:nvPicPr>
        <p:blipFill rotWithShape="1">
          <a:blip r:embed="rId5">
            <a:alphaModFix/>
          </a:blip>
          <a:srcRect b="0" l="0" r="0" t="0"/>
          <a:stretch/>
        </p:blipFill>
        <p:spPr>
          <a:xfrm>
            <a:off x="200100" y="2520775"/>
            <a:ext cx="4619625" cy="11049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427" name="Google Shape;427;p31"/>
          <p:cNvSpPr/>
          <p:nvPr/>
        </p:nvSpPr>
        <p:spPr>
          <a:xfrm>
            <a:off x="6917000" y="4793225"/>
            <a:ext cx="1010100" cy="2211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a:off x="6214000" y="572725"/>
            <a:ext cx="1941900" cy="2211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9" name="Google Shape;429;p31"/>
          <p:cNvCxnSpPr>
            <a:stCxn id="428" idx="1"/>
            <a:endCxn id="426" idx="3"/>
          </p:cNvCxnSpPr>
          <p:nvPr/>
        </p:nvCxnSpPr>
        <p:spPr>
          <a:xfrm flipH="1">
            <a:off x="4819600" y="683275"/>
            <a:ext cx="1394400" cy="2390100"/>
          </a:xfrm>
          <a:prstGeom prst="bentConnector3">
            <a:avLst>
              <a:gd fmla="val 49996" name="adj1"/>
            </a:avLst>
          </a:prstGeom>
          <a:noFill/>
          <a:ln cap="flat" cmpd="sng" w="28575">
            <a:solidFill>
              <a:srgbClr val="FF0000"/>
            </a:solidFill>
            <a:prstDash val="solid"/>
            <a:round/>
            <a:headEnd len="med" w="med" type="triangle"/>
            <a:tailEnd len="med" w="med" type="triangle"/>
          </a:ln>
        </p:spPr>
      </p:cxnSp>
      <p:sp>
        <p:nvSpPr>
          <p:cNvPr id="430" name="Google Shape;430;p31"/>
          <p:cNvSpPr/>
          <p:nvPr/>
        </p:nvSpPr>
        <p:spPr>
          <a:xfrm>
            <a:off x="6346725" y="2756875"/>
            <a:ext cx="2082000" cy="4926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1"/>
          <p:cNvSpPr/>
          <p:nvPr/>
        </p:nvSpPr>
        <p:spPr>
          <a:xfrm>
            <a:off x="6346725" y="3699394"/>
            <a:ext cx="2008200" cy="1794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1"/>
          <p:cNvSpPr/>
          <p:nvPr/>
        </p:nvSpPr>
        <p:spPr>
          <a:xfrm>
            <a:off x="6307400" y="1613825"/>
            <a:ext cx="1443000" cy="3426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p:nvPr/>
        </p:nvSpPr>
        <p:spPr>
          <a:xfrm>
            <a:off x="6324525" y="870525"/>
            <a:ext cx="1779600" cy="342600"/>
          </a:xfrm>
          <a:prstGeom prst="rect">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1"/>
          <p:cNvSpPr txBox="1"/>
          <p:nvPr/>
        </p:nvSpPr>
        <p:spPr>
          <a:xfrm>
            <a:off x="258100" y="646475"/>
            <a:ext cx="4247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“Herda” as configurações “padrão” do Spring</a:t>
            </a:r>
            <a:endParaRPr b="0" i="0" sz="1400" u="none" cap="none" strike="noStrike">
              <a:solidFill>
                <a:srgbClr val="000000"/>
              </a:solidFill>
              <a:latin typeface="Arial"/>
              <a:ea typeface="Arial"/>
              <a:cs typeface="Arial"/>
              <a:sym typeface="Arial"/>
            </a:endParaRPr>
          </a:p>
        </p:txBody>
      </p:sp>
      <p:sp>
        <p:nvSpPr>
          <p:cNvPr id="435" name="Google Shape;435;p31"/>
          <p:cNvSpPr txBox="1"/>
          <p:nvPr/>
        </p:nvSpPr>
        <p:spPr>
          <a:xfrm>
            <a:off x="200100" y="2019150"/>
            <a:ext cx="50577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Inclui todas as dependências necessárias para web e suas configurações padrão</a:t>
            </a:r>
            <a:endParaRPr b="0" i="0" sz="1400" u="none" cap="none" strike="noStrike">
              <a:solidFill>
                <a:srgbClr val="000000"/>
              </a:solidFill>
              <a:latin typeface="Arial"/>
              <a:ea typeface="Arial"/>
              <a:cs typeface="Arial"/>
              <a:sym typeface="Arial"/>
            </a:endParaRPr>
          </a:p>
        </p:txBody>
      </p:sp>
      <p:sp>
        <p:nvSpPr>
          <p:cNvPr id="436" name="Google Shape;436;p31"/>
          <p:cNvSpPr txBox="1"/>
          <p:nvPr/>
        </p:nvSpPr>
        <p:spPr>
          <a:xfrm>
            <a:off x="258100" y="3695550"/>
            <a:ext cx="5810700" cy="13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Bibliotecas de Log, Json, Spring-Core, Spring-Context e até o Tomcat “Embeded” (embutido)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Tanto bibliotecas quanto suas versões são garantidas de funcionarem juntas por padrão - Esta é a grande vantagem do Spring Boot!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Repositórios Maven</a:t>
            </a:r>
            <a:endParaRPr/>
          </a:p>
          <a:p>
            <a:pPr indent="0" lvl="0" marL="0" rtl="0" algn="l">
              <a:lnSpc>
                <a:spcPct val="100000"/>
              </a:lnSpc>
              <a:spcBef>
                <a:spcPts val="0"/>
              </a:spcBef>
              <a:spcAft>
                <a:spcPts val="0"/>
              </a:spcAft>
              <a:buSzPts val="2800"/>
              <a:buNone/>
            </a:pPr>
            <a:r>
              <a:t/>
            </a:r>
            <a:endParaRPr/>
          </a:p>
        </p:txBody>
      </p:sp>
      <p:pic>
        <p:nvPicPr>
          <p:cNvPr id="442" name="Google Shape;442;p32"/>
          <p:cNvPicPr preferRelativeResize="0"/>
          <p:nvPr/>
        </p:nvPicPr>
        <p:blipFill rotWithShape="1">
          <a:blip r:embed="rId3">
            <a:alphaModFix/>
          </a:blip>
          <a:srcRect b="0" l="0" r="0" t="0"/>
          <a:stretch/>
        </p:blipFill>
        <p:spPr>
          <a:xfrm>
            <a:off x="302352" y="1324000"/>
            <a:ext cx="4661149" cy="3010800"/>
          </a:xfrm>
          <a:prstGeom prst="rect">
            <a:avLst/>
          </a:prstGeom>
          <a:noFill/>
          <a:ln>
            <a:noFill/>
          </a:ln>
          <a:effectLst>
            <a:outerShdw blurRad="57150" rotWithShape="0" algn="bl" dir="5400000" dist="19050">
              <a:srgbClr val="000000">
                <a:alpha val="49803"/>
              </a:srgbClr>
            </a:outerShdw>
          </a:effectLst>
        </p:spPr>
      </p:pic>
      <p:sp>
        <p:nvSpPr>
          <p:cNvPr id="443" name="Google Shape;443;p32"/>
          <p:cNvSpPr txBox="1"/>
          <p:nvPr/>
        </p:nvSpPr>
        <p:spPr>
          <a:xfrm>
            <a:off x="302350" y="634200"/>
            <a:ext cx="47784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Indexador de repositórios maven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Arial"/>
                <a:ea typeface="Arial"/>
                <a:cs typeface="Arial"/>
                <a:sym typeface="Arial"/>
                <a:hlinkClick r:id="rId4"/>
              </a:rPr>
              <a:t>https://mvnrepository.com/</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4" name="Google Shape;444;p32"/>
          <p:cNvSpPr/>
          <p:nvPr/>
        </p:nvSpPr>
        <p:spPr>
          <a:xfrm>
            <a:off x="3687100" y="2964425"/>
            <a:ext cx="1123200" cy="129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2"/>
          <p:cNvSpPr txBox="1"/>
          <p:nvPr/>
        </p:nvSpPr>
        <p:spPr>
          <a:xfrm>
            <a:off x="346600" y="4461375"/>
            <a:ext cx="4277100" cy="3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Repositórios indexados (“Central” é o principal repositório Maven)</a:t>
            </a:r>
            <a:endParaRPr b="0" i="0" sz="1100" u="none" cap="none" strike="noStrike">
              <a:solidFill>
                <a:srgbClr val="000000"/>
              </a:solidFill>
              <a:latin typeface="Arial"/>
              <a:ea typeface="Arial"/>
              <a:cs typeface="Arial"/>
              <a:sym typeface="Arial"/>
            </a:endParaRPr>
          </a:p>
        </p:txBody>
      </p:sp>
      <p:cxnSp>
        <p:nvCxnSpPr>
          <p:cNvPr id="446" name="Google Shape;446;p32"/>
          <p:cNvCxnSpPr>
            <a:endCxn id="444" idx="2"/>
          </p:cNvCxnSpPr>
          <p:nvPr/>
        </p:nvCxnSpPr>
        <p:spPr>
          <a:xfrm flipH="1" rot="10800000">
            <a:off x="4011400" y="4262225"/>
            <a:ext cx="237300" cy="191700"/>
          </a:xfrm>
          <a:prstGeom prst="straightConnector1">
            <a:avLst/>
          </a:prstGeom>
          <a:noFill/>
          <a:ln cap="flat" cmpd="sng" w="19050">
            <a:solidFill>
              <a:srgbClr val="FF0000"/>
            </a:solidFill>
            <a:prstDash val="solid"/>
            <a:round/>
            <a:headEnd len="sm" w="sm" type="none"/>
            <a:tailEnd len="med" w="med" type="triangle"/>
          </a:ln>
        </p:spPr>
      </p:cxnSp>
      <p:pic>
        <p:nvPicPr>
          <p:cNvPr id="447" name="Google Shape;447;p32"/>
          <p:cNvPicPr preferRelativeResize="0"/>
          <p:nvPr/>
        </p:nvPicPr>
        <p:blipFill rotWithShape="1">
          <a:blip r:embed="rId5">
            <a:alphaModFix/>
          </a:blip>
          <a:srcRect b="0" l="0" r="0" t="0"/>
          <a:stretch/>
        </p:blipFill>
        <p:spPr>
          <a:xfrm>
            <a:off x="5044627" y="984675"/>
            <a:ext cx="3875699" cy="3469258"/>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3"/>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Repositórios Maven</a:t>
            </a:r>
            <a:endParaRPr/>
          </a:p>
        </p:txBody>
      </p:sp>
      <p:pic>
        <p:nvPicPr>
          <p:cNvPr id="453" name="Google Shape;453;p33"/>
          <p:cNvPicPr preferRelativeResize="0"/>
          <p:nvPr/>
        </p:nvPicPr>
        <p:blipFill rotWithShape="1">
          <a:blip r:embed="rId3">
            <a:alphaModFix/>
          </a:blip>
          <a:srcRect b="24328" l="0" r="0" t="0"/>
          <a:stretch/>
        </p:blipFill>
        <p:spPr>
          <a:xfrm>
            <a:off x="5016700" y="689625"/>
            <a:ext cx="4009324" cy="3986558"/>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454" name="Google Shape;454;p33"/>
          <p:cNvPicPr preferRelativeResize="0"/>
          <p:nvPr/>
        </p:nvPicPr>
        <p:blipFill rotWithShape="1">
          <a:blip r:embed="rId4">
            <a:alphaModFix/>
          </a:blip>
          <a:srcRect b="0" l="0" r="0" t="0"/>
          <a:stretch/>
        </p:blipFill>
        <p:spPr>
          <a:xfrm>
            <a:off x="63900" y="3827200"/>
            <a:ext cx="8903500" cy="1222225"/>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455" name="Google Shape;455;p33"/>
          <p:cNvSpPr txBox="1"/>
          <p:nvPr/>
        </p:nvSpPr>
        <p:spPr>
          <a:xfrm>
            <a:off x="184350" y="821000"/>
            <a:ext cx="4549800" cy="28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Repositório local: </a:t>
            </a:r>
            <a:r>
              <a:rPr b="0" i="0" lang="en-GB" sz="1400" u="none" cap="none" strike="noStrike">
                <a:solidFill>
                  <a:srgbClr val="000000"/>
                </a:solidFill>
                <a:latin typeface="Arial"/>
                <a:ea typeface="Arial"/>
                <a:cs typeface="Arial"/>
                <a:sym typeface="Arial"/>
              </a:rPr>
              <a:t>&lt;home do usuário&gt;/.m2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&lt;home do usuário&gt;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Windows: C:\Users\&lt;usuário&gt;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Linux: /home/&lt;usuário&gt;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Mac: /Users/&lt;usuário&gt;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Bibliotecas são baixadas 1 vez e compartilhada entre todos os projetos maven na máquina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Estrutura de diretórios segue os valores do pom: groupId, artifactId e número de versão</a:t>
            </a:r>
            <a:endParaRPr b="0" i="0" sz="1400" u="none" cap="none" strike="noStrike">
              <a:solidFill>
                <a:srgbClr val="000000"/>
              </a:solidFill>
              <a:latin typeface="Arial"/>
              <a:ea typeface="Arial"/>
              <a:cs typeface="Arial"/>
              <a:sym typeface="Arial"/>
            </a:endParaRPr>
          </a:p>
        </p:txBody>
      </p:sp>
      <p:cxnSp>
        <p:nvCxnSpPr>
          <p:cNvPr id="456" name="Google Shape;456;p33"/>
          <p:cNvCxnSpPr/>
          <p:nvPr/>
        </p:nvCxnSpPr>
        <p:spPr>
          <a:xfrm>
            <a:off x="2861175" y="4417152"/>
            <a:ext cx="1143000" cy="0"/>
          </a:xfrm>
          <a:prstGeom prst="straightConnector1">
            <a:avLst/>
          </a:prstGeom>
          <a:noFill/>
          <a:ln cap="flat" cmpd="sng" w="28575">
            <a:solidFill>
              <a:srgbClr val="FF0000"/>
            </a:solidFill>
            <a:prstDash val="solid"/>
            <a:round/>
            <a:headEnd len="sm" w="sm" type="none"/>
            <a:tailEnd len="sm" w="sm" type="none"/>
          </a:ln>
        </p:spPr>
      </p:cxnSp>
      <p:cxnSp>
        <p:nvCxnSpPr>
          <p:cNvPr id="457" name="Google Shape;457;p33"/>
          <p:cNvCxnSpPr/>
          <p:nvPr/>
        </p:nvCxnSpPr>
        <p:spPr>
          <a:xfrm>
            <a:off x="3097149" y="4200843"/>
            <a:ext cx="1143000" cy="0"/>
          </a:xfrm>
          <a:prstGeom prst="straightConnector1">
            <a:avLst/>
          </a:prstGeom>
          <a:noFill/>
          <a:ln cap="flat" cmpd="sng" w="28575">
            <a:solidFill>
              <a:srgbClr val="FF0000"/>
            </a:solidFill>
            <a:prstDash val="solid"/>
            <a:round/>
            <a:headEnd len="sm" w="sm" type="none"/>
            <a:tailEnd len="sm" w="sm" type="none"/>
          </a:ln>
        </p:spPr>
      </p:cxnSp>
      <p:cxnSp>
        <p:nvCxnSpPr>
          <p:cNvPr id="458" name="Google Shape;458;p33"/>
          <p:cNvCxnSpPr/>
          <p:nvPr/>
        </p:nvCxnSpPr>
        <p:spPr>
          <a:xfrm>
            <a:off x="2396601" y="4591675"/>
            <a:ext cx="1143000" cy="0"/>
          </a:xfrm>
          <a:prstGeom prst="straightConnector1">
            <a:avLst/>
          </a:prstGeom>
          <a:noFill/>
          <a:ln cap="flat" cmpd="sng" w="28575">
            <a:solidFill>
              <a:srgbClr val="FF0000"/>
            </a:solidFill>
            <a:prstDash val="solid"/>
            <a:round/>
            <a:headEnd len="sm" w="sm" type="none"/>
            <a:tailEnd len="sm" w="sm" type="none"/>
          </a:ln>
        </p:spPr>
      </p:cxnSp>
      <p:cxnSp>
        <p:nvCxnSpPr>
          <p:cNvPr id="459" name="Google Shape;459;p33"/>
          <p:cNvCxnSpPr/>
          <p:nvPr/>
        </p:nvCxnSpPr>
        <p:spPr>
          <a:xfrm>
            <a:off x="3242175" y="4790778"/>
            <a:ext cx="1143000" cy="0"/>
          </a:xfrm>
          <a:prstGeom prst="straightConnector1">
            <a:avLst/>
          </a:prstGeom>
          <a:noFill/>
          <a:ln cap="flat" cmpd="sng" w="28575">
            <a:solidFill>
              <a:srgbClr val="FF0000"/>
            </a:solidFill>
            <a:prstDash val="solid"/>
            <a:round/>
            <a:headEnd len="sm" w="sm" type="none"/>
            <a:tailEnd len="sm" w="sm" type="none"/>
          </a:ln>
        </p:spPr>
      </p:cxnSp>
      <p:cxnSp>
        <p:nvCxnSpPr>
          <p:cNvPr id="460" name="Google Shape;460;p33"/>
          <p:cNvCxnSpPr/>
          <p:nvPr/>
        </p:nvCxnSpPr>
        <p:spPr>
          <a:xfrm>
            <a:off x="3303627" y="4972675"/>
            <a:ext cx="1143000" cy="0"/>
          </a:xfrm>
          <a:prstGeom prst="straightConnector1">
            <a:avLst/>
          </a:prstGeom>
          <a:noFill/>
          <a:ln cap="flat" cmpd="sng" w="28575">
            <a:solidFill>
              <a:srgbClr val="FF0000"/>
            </a:solidFill>
            <a:prstDash val="solid"/>
            <a:round/>
            <a:headEnd len="sm" w="sm" type="none"/>
            <a:tailEnd len="sm" w="sm" type="none"/>
          </a:ln>
        </p:spPr>
      </p:cxnSp>
      <p:cxnSp>
        <p:nvCxnSpPr>
          <p:cNvPr id="461" name="Google Shape;461;p33"/>
          <p:cNvCxnSpPr/>
          <p:nvPr/>
        </p:nvCxnSpPr>
        <p:spPr>
          <a:xfrm>
            <a:off x="5016700" y="806275"/>
            <a:ext cx="11430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MVC</a:t>
            </a:r>
            <a:endParaRPr/>
          </a:p>
        </p:txBody>
      </p:sp>
      <p:sp>
        <p:nvSpPr>
          <p:cNvPr id="467" name="Google Shape;467;p34"/>
          <p:cNvSpPr txBox="1"/>
          <p:nvPr/>
        </p:nvSpPr>
        <p:spPr>
          <a:xfrm>
            <a:off x="339225" y="877525"/>
            <a:ext cx="49332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MVC - Model View Controller - Padrão de projeto</a:t>
            </a:r>
            <a:endParaRPr b="0" i="0" sz="1400" u="none" cap="none" strike="noStrike">
              <a:solidFill>
                <a:srgbClr val="000000"/>
              </a:solidFill>
              <a:latin typeface="Arial"/>
              <a:ea typeface="Arial"/>
              <a:cs typeface="Arial"/>
              <a:sym typeface="Arial"/>
            </a:endParaRPr>
          </a:p>
        </p:txBody>
      </p:sp>
      <p:sp>
        <p:nvSpPr>
          <p:cNvPr id="468" name="Google Shape;468;p34"/>
          <p:cNvSpPr/>
          <p:nvPr/>
        </p:nvSpPr>
        <p:spPr>
          <a:xfrm>
            <a:off x="5272425" y="1474825"/>
            <a:ext cx="3620700" cy="2403900"/>
          </a:xfrm>
          <a:prstGeom prst="rect">
            <a:avLst/>
          </a:prstGeom>
          <a:solidFill>
            <a:srgbClr val="D9EAD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4"/>
          <p:cNvSpPr/>
          <p:nvPr/>
        </p:nvSpPr>
        <p:spPr>
          <a:xfrm rot="-5400000">
            <a:off x="4564500" y="2545375"/>
            <a:ext cx="2131200" cy="2949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Spring MVC</a:t>
            </a:r>
            <a:endParaRPr b="0" i="0" sz="1400" u="none" cap="none" strike="noStrike">
              <a:solidFill>
                <a:srgbClr val="000000"/>
              </a:solidFill>
              <a:latin typeface="Arial"/>
              <a:ea typeface="Arial"/>
              <a:cs typeface="Arial"/>
              <a:sym typeface="Arial"/>
            </a:endParaRPr>
          </a:p>
        </p:txBody>
      </p:sp>
      <p:sp>
        <p:nvSpPr>
          <p:cNvPr id="470" name="Google Shape;470;p34"/>
          <p:cNvSpPr txBox="1"/>
          <p:nvPr/>
        </p:nvSpPr>
        <p:spPr>
          <a:xfrm>
            <a:off x="233500" y="4627900"/>
            <a:ext cx="64599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Mais informações sobre MVC </a:t>
            </a:r>
            <a:r>
              <a:rPr b="0" i="0" lang="en-GB" sz="1200" u="sng" cap="none" strike="noStrike">
                <a:solidFill>
                  <a:schemeClr val="hlink"/>
                </a:solidFill>
                <a:latin typeface="Arial"/>
                <a:ea typeface="Arial"/>
                <a:cs typeface="Arial"/>
                <a:sym typeface="Arial"/>
                <a:hlinkClick r:id="rId3"/>
              </a:rPr>
              <a:t>https://tableless.com.br/mvc-afinal-e-o-que</a:t>
            </a:r>
            <a:r>
              <a:rPr b="0" i="0" lang="en-GB"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471" name="Google Shape;471;p34"/>
          <p:cNvSpPr/>
          <p:nvPr/>
        </p:nvSpPr>
        <p:spPr>
          <a:xfrm>
            <a:off x="449800" y="1578339"/>
            <a:ext cx="1047300" cy="589800"/>
          </a:xfrm>
          <a:prstGeom prst="roundRect">
            <a:avLst>
              <a:gd fmla="val 16667" name="adj"/>
            </a:avLst>
          </a:prstGeom>
          <a:solidFill>
            <a:srgbClr val="C9DAF8"/>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View</a:t>
            </a:r>
            <a:endParaRPr b="0" i="0" sz="1400" u="none" cap="none" strike="noStrike">
              <a:solidFill>
                <a:srgbClr val="000000"/>
              </a:solidFill>
              <a:latin typeface="Arial"/>
              <a:ea typeface="Arial"/>
              <a:cs typeface="Arial"/>
              <a:sym typeface="Arial"/>
            </a:endParaRPr>
          </a:p>
        </p:txBody>
      </p:sp>
      <p:sp>
        <p:nvSpPr>
          <p:cNvPr id="472" name="Google Shape;472;p34"/>
          <p:cNvSpPr/>
          <p:nvPr/>
        </p:nvSpPr>
        <p:spPr>
          <a:xfrm>
            <a:off x="449800" y="3121750"/>
            <a:ext cx="1047300" cy="589800"/>
          </a:xfrm>
          <a:prstGeom prst="roundRect">
            <a:avLst>
              <a:gd fmla="val 16667" name="adj"/>
            </a:avLst>
          </a:prstGeom>
          <a:solidFill>
            <a:srgbClr val="FFF2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473" name="Google Shape;473;p34"/>
          <p:cNvSpPr/>
          <p:nvPr/>
        </p:nvSpPr>
        <p:spPr>
          <a:xfrm>
            <a:off x="3389650" y="3121750"/>
            <a:ext cx="1047300" cy="5898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cxnSp>
        <p:nvCxnSpPr>
          <p:cNvPr id="474" name="Google Shape;474;p34"/>
          <p:cNvCxnSpPr>
            <a:stCxn id="471" idx="2"/>
            <a:endCxn id="472" idx="0"/>
          </p:cNvCxnSpPr>
          <p:nvPr/>
        </p:nvCxnSpPr>
        <p:spPr>
          <a:xfrm>
            <a:off x="973450" y="2168139"/>
            <a:ext cx="0" cy="953700"/>
          </a:xfrm>
          <a:prstGeom prst="straightConnector1">
            <a:avLst/>
          </a:prstGeom>
          <a:noFill/>
          <a:ln cap="flat" cmpd="sng" w="19050">
            <a:solidFill>
              <a:schemeClr val="dk2"/>
            </a:solidFill>
            <a:prstDash val="solid"/>
            <a:round/>
            <a:headEnd len="med" w="med" type="triangle"/>
            <a:tailEnd len="med" w="med" type="triangle"/>
          </a:ln>
        </p:spPr>
      </p:cxnSp>
      <p:cxnSp>
        <p:nvCxnSpPr>
          <p:cNvPr id="475" name="Google Shape;475;p34"/>
          <p:cNvCxnSpPr>
            <a:stCxn id="472" idx="3"/>
            <a:endCxn id="473" idx="1"/>
          </p:cNvCxnSpPr>
          <p:nvPr/>
        </p:nvCxnSpPr>
        <p:spPr>
          <a:xfrm>
            <a:off x="1497100" y="3416650"/>
            <a:ext cx="1892700" cy="0"/>
          </a:xfrm>
          <a:prstGeom prst="straightConnector1">
            <a:avLst/>
          </a:prstGeom>
          <a:noFill/>
          <a:ln cap="flat" cmpd="sng" w="19050">
            <a:solidFill>
              <a:schemeClr val="dk2"/>
            </a:solidFill>
            <a:prstDash val="solid"/>
            <a:round/>
            <a:headEnd len="med" w="med" type="triangle"/>
            <a:tailEnd len="med" w="med" type="triangle"/>
          </a:ln>
        </p:spPr>
      </p:cxnSp>
      <p:sp>
        <p:nvSpPr>
          <p:cNvPr id="476" name="Google Shape;476;p34"/>
          <p:cNvSpPr txBox="1"/>
          <p:nvPr/>
        </p:nvSpPr>
        <p:spPr>
          <a:xfrm>
            <a:off x="5102950" y="877525"/>
            <a:ext cx="3839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Spring MVC - implementação do padrão MVC</a:t>
            </a:r>
            <a:endParaRPr b="0" i="0" sz="1400" u="none" cap="none" strike="noStrike">
              <a:solidFill>
                <a:srgbClr val="000000"/>
              </a:solidFill>
              <a:latin typeface="Arial"/>
              <a:ea typeface="Arial"/>
              <a:cs typeface="Arial"/>
              <a:sym typeface="Arial"/>
            </a:endParaRPr>
          </a:p>
        </p:txBody>
      </p:sp>
      <p:pic>
        <p:nvPicPr>
          <p:cNvPr id="477" name="Google Shape;477;p34"/>
          <p:cNvPicPr preferRelativeResize="0"/>
          <p:nvPr/>
        </p:nvPicPr>
        <p:blipFill rotWithShape="1">
          <a:blip r:embed="rId4">
            <a:alphaModFix/>
          </a:blip>
          <a:srcRect b="0" l="8444" r="5457" t="0"/>
          <a:stretch/>
        </p:blipFill>
        <p:spPr>
          <a:xfrm>
            <a:off x="3126650" y="1326725"/>
            <a:ext cx="1629600" cy="1076475"/>
          </a:xfrm>
          <a:prstGeom prst="rect">
            <a:avLst/>
          </a:prstGeom>
          <a:noFill/>
          <a:ln>
            <a:noFill/>
          </a:ln>
        </p:spPr>
      </p:pic>
      <p:cxnSp>
        <p:nvCxnSpPr>
          <p:cNvPr id="478" name="Google Shape;478;p34"/>
          <p:cNvCxnSpPr>
            <a:stCxn id="471" idx="3"/>
            <a:endCxn id="477" idx="1"/>
          </p:cNvCxnSpPr>
          <p:nvPr/>
        </p:nvCxnSpPr>
        <p:spPr>
          <a:xfrm flipH="1" rot="10800000">
            <a:off x="1497100" y="1864839"/>
            <a:ext cx="1629600" cy="8400"/>
          </a:xfrm>
          <a:prstGeom prst="straightConnector1">
            <a:avLst/>
          </a:prstGeom>
          <a:noFill/>
          <a:ln cap="flat" cmpd="sng" w="19050">
            <a:solidFill>
              <a:schemeClr val="dk2"/>
            </a:solidFill>
            <a:prstDash val="solid"/>
            <a:round/>
            <a:headEnd len="med" w="med" type="triangle"/>
            <a:tailEnd len="med" w="med" type="triangle"/>
          </a:ln>
        </p:spPr>
      </p:cxnSp>
      <p:sp>
        <p:nvSpPr>
          <p:cNvPr id="479" name="Google Shape;479;p34"/>
          <p:cNvSpPr/>
          <p:nvPr/>
        </p:nvSpPr>
        <p:spPr>
          <a:xfrm>
            <a:off x="5968075" y="1673950"/>
            <a:ext cx="2610600" cy="20133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4"/>
          <p:cNvSpPr/>
          <p:nvPr/>
        </p:nvSpPr>
        <p:spPr>
          <a:xfrm>
            <a:off x="6186950" y="2263875"/>
            <a:ext cx="2182800" cy="11529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(URI, HTTP Method, Java Method)</a:t>
            </a:r>
            <a:endParaRPr b="0" i="0" sz="1400" u="none" cap="none" strike="noStrike">
              <a:solidFill>
                <a:srgbClr val="000000"/>
              </a:solidFill>
              <a:latin typeface="Arial"/>
              <a:ea typeface="Arial"/>
              <a:cs typeface="Arial"/>
              <a:sym typeface="Arial"/>
            </a:endParaRPr>
          </a:p>
        </p:txBody>
      </p:sp>
      <p:sp>
        <p:nvSpPr>
          <p:cNvPr id="481" name="Google Shape;481;p34"/>
          <p:cNvSpPr txBox="1"/>
          <p:nvPr/>
        </p:nvSpPr>
        <p:spPr>
          <a:xfrm>
            <a:off x="6437700" y="1750150"/>
            <a:ext cx="1437900" cy="40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Context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5"/>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MVC</a:t>
            </a:r>
            <a:endParaRPr/>
          </a:p>
        </p:txBody>
      </p:sp>
      <p:sp>
        <p:nvSpPr>
          <p:cNvPr id="487" name="Google Shape;487;p35"/>
          <p:cNvSpPr txBox="1"/>
          <p:nvPr/>
        </p:nvSpPr>
        <p:spPr>
          <a:xfrm>
            <a:off x="4100050" y="1118425"/>
            <a:ext cx="4933200" cy="141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Model - Classes Java - Entidades / Banco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Controller - Recebe requisições, tratamento de erros HTTP, etc…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View - Json, XML, Html, PDF, CSV, XLS, Imagen, etc….</a:t>
            </a:r>
            <a:endParaRPr b="0" i="0" sz="1400" u="none" cap="none" strike="noStrike">
              <a:solidFill>
                <a:srgbClr val="000000"/>
              </a:solidFill>
              <a:latin typeface="Arial"/>
              <a:ea typeface="Arial"/>
              <a:cs typeface="Arial"/>
              <a:sym typeface="Arial"/>
            </a:endParaRPr>
          </a:p>
        </p:txBody>
      </p:sp>
      <p:sp>
        <p:nvSpPr>
          <p:cNvPr id="488" name="Google Shape;488;p35"/>
          <p:cNvSpPr txBox="1"/>
          <p:nvPr/>
        </p:nvSpPr>
        <p:spPr>
          <a:xfrm>
            <a:off x="138525" y="722675"/>
            <a:ext cx="1636200" cy="3990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GB" sz="1100" u="none" cap="none" strike="noStrike">
                <a:solidFill>
                  <a:srgbClr val="000000"/>
                </a:solidFill>
                <a:latin typeface="Arial"/>
                <a:ea typeface="Arial"/>
                <a:cs typeface="Arial"/>
                <a:sym typeface="Arial"/>
              </a:rPr>
              <a:t>Model</a:t>
            </a:r>
            <a:endParaRPr b="1" i="0" sz="1100" u="none" cap="none" strike="noStrike">
              <a:solidFill>
                <a:srgbClr val="000000"/>
              </a:solidFill>
              <a:latin typeface="Arial"/>
              <a:ea typeface="Arial"/>
              <a:cs typeface="Arial"/>
              <a:sym typeface="Arial"/>
            </a:endParaRPr>
          </a:p>
        </p:txBody>
      </p:sp>
      <p:pic>
        <p:nvPicPr>
          <p:cNvPr id="489" name="Google Shape;489;p35"/>
          <p:cNvPicPr preferRelativeResize="0"/>
          <p:nvPr/>
        </p:nvPicPr>
        <p:blipFill rotWithShape="1">
          <a:blip r:embed="rId3">
            <a:alphaModFix/>
          </a:blip>
          <a:srcRect b="39512" l="0" r="23884" t="8517"/>
          <a:stretch/>
        </p:blipFill>
        <p:spPr>
          <a:xfrm>
            <a:off x="204875" y="1069250"/>
            <a:ext cx="3711216" cy="141051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pic>
        <p:nvPicPr>
          <p:cNvPr id="490" name="Google Shape;490;p35"/>
          <p:cNvPicPr preferRelativeResize="0"/>
          <p:nvPr/>
        </p:nvPicPr>
        <p:blipFill rotWithShape="1">
          <a:blip r:embed="rId4">
            <a:alphaModFix/>
          </a:blip>
          <a:srcRect b="3652" l="15315" r="4115" t="49621"/>
          <a:stretch/>
        </p:blipFill>
        <p:spPr>
          <a:xfrm>
            <a:off x="265571" y="3022017"/>
            <a:ext cx="3281429" cy="1924307"/>
          </a:xfrm>
          <a:prstGeom prst="rect">
            <a:avLst/>
          </a:prstGeom>
          <a:noFill/>
          <a:ln>
            <a:noFill/>
          </a:ln>
          <a:effectLst>
            <a:outerShdw blurRad="57150" rotWithShape="0" algn="bl" dir="5400000" dist="19050">
              <a:srgbClr val="000000">
                <a:alpha val="49803"/>
              </a:srgbClr>
            </a:outerShdw>
          </a:effectLst>
        </p:spPr>
      </p:pic>
      <p:sp>
        <p:nvSpPr>
          <p:cNvPr id="491" name="Google Shape;491;p35"/>
          <p:cNvSpPr txBox="1"/>
          <p:nvPr/>
        </p:nvSpPr>
        <p:spPr>
          <a:xfrm>
            <a:off x="265575" y="2596525"/>
            <a:ext cx="1636200" cy="3990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GB" sz="1100" u="none" cap="none" strike="noStrike">
                <a:solidFill>
                  <a:srgbClr val="000000"/>
                </a:solidFill>
                <a:latin typeface="Arial"/>
                <a:ea typeface="Arial"/>
                <a:cs typeface="Arial"/>
                <a:sym typeface="Arial"/>
              </a:rPr>
              <a:t>View</a:t>
            </a:r>
            <a:endParaRPr b="1" i="0" sz="1100" u="none" cap="none" strike="noStrike">
              <a:solidFill>
                <a:srgbClr val="000000"/>
              </a:solidFill>
              <a:latin typeface="Arial"/>
              <a:ea typeface="Arial"/>
              <a:cs typeface="Arial"/>
              <a:sym typeface="Arial"/>
            </a:endParaRPr>
          </a:p>
        </p:txBody>
      </p:sp>
      <p:pic>
        <p:nvPicPr>
          <p:cNvPr id="492" name="Google Shape;492;p35"/>
          <p:cNvPicPr preferRelativeResize="0"/>
          <p:nvPr/>
        </p:nvPicPr>
        <p:blipFill rotWithShape="1">
          <a:blip r:embed="rId5">
            <a:alphaModFix/>
          </a:blip>
          <a:srcRect b="7927" l="0" r="0" t="37358"/>
          <a:stretch/>
        </p:blipFill>
        <p:spPr>
          <a:xfrm>
            <a:off x="4061620" y="3237742"/>
            <a:ext cx="4924977" cy="1645257"/>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493" name="Google Shape;493;p35"/>
          <p:cNvSpPr txBox="1"/>
          <p:nvPr/>
        </p:nvSpPr>
        <p:spPr>
          <a:xfrm>
            <a:off x="4061625" y="2744000"/>
            <a:ext cx="1636200" cy="3990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GB" sz="1100" u="none" cap="none" strike="noStrike">
                <a:solidFill>
                  <a:srgbClr val="000000"/>
                </a:solidFill>
                <a:latin typeface="Arial"/>
                <a:ea typeface="Arial"/>
                <a:cs typeface="Arial"/>
                <a:sym typeface="Arial"/>
              </a:rPr>
              <a:t>Controller</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6"/>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Service</a:t>
            </a:r>
            <a:endParaRPr/>
          </a:p>
        </p:txBody>
      </p:sp>
      <p:pic>
        <p:nvPicPr>
          <p:cNvPr id="499" name="Google Shape;499;p36"/>
          <p:cNvPicPr preferRelativeResize="0"/>
          <p:nvPr/>
        </p:nvPicPr>
        <p:blipFill rotWithShape="1">
          <a:blip r:embed="rId3">
            <a:alphaModFix/>
          </a:blip>
          <a:srcRect b="0" l="0" r="0" t="0"/>
          <a:stretch/>
        </p:blipFill>
        <p:spPr>
          <a:xfrm>
            <a:off x="196363" y="2138900"/>
            <a:ext cx="4375626" cy="2801925"/>
          </a:xfrm>
          <a:prstGeom prst="rect">
            <a:avLst/>
          </a:prstGeom>
          <a:noFill/>
          <a:ln>
            <a:noFill/>
          </a:ln>
          <a:effectLst>
            <a:outerShdw blurRad="57150" rotWithShape="0" algn="bl" dir="5400000" dist="19050">
              <a:srgbClr val="000000">
                <a:alpha val="49803"/>
              </a:srgbClr>
            </a:outerShdw>
          </a:effectLst>
        </p:spPr>
      </p:pic>
      <p:pic>
        <p:nvPicPr>
          <p:cNvPr id="500" name="Google Shape;500;p36"/>
          <p:cNvPicPr preferRelativeResize="0"/>
          <p:nvPr/>
        </p:nvPicPr>
        <p:blipFill rotWithShape="1">
          <a:blip r:embed="rId4">
            <a:alphaModFix/>
          </a:blip>
          <a:srcRect b="0" l="0" r="0" t="0"/>
          <a:stretch/>
        </p:blipFill>
        <p:spPr>
          <a:xfrm>
            <a:off x="4810200" y="2287026"/>
            <a:ext cx="4034674" cy="2653800"/>
          </a:xfrm>
          <a:prstGeom prst="rect">
            <a:avLst/>
          </a:prstGeom>
          <a:noFill/>
          <a:ln>
            <a:noFill/>
          </a:ln>
          <a:effectLst>
            <a:outerShdw blurRad="57150" rotWithShape="0" algn="bl" dir="5400000" dist="19050">
              <a:srgbClr val="000000">
                <a:alpha val="49803"/>
              </a:srgbClr>
            </a:outerShdw>
          </a:effectLst>
        </p:spPr>
      </p:pic>
      <p:sp>
        <p:nvSpPr>
          <p:cNvPr id="501" name="Google Shape;501;p36"/>
          <p:cNvSpPr txBox="1"/>
          <p:nvPr/>
        </p:nvSpPr>
        <p:spPr>
          <a:xfrm>
            <a:off x="217300" y="1484425"/>
            <a:ext cx="4220400" cy="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Criar classe TodoService com a anotação @Service</a:t>
            </a:r>
            <a:endParaRPr b="0" i="0" sz="1200" u="none" cap="none" strike="noStrike">
              <a:solidFill>
                <a:srgbClr val="000000"/>
              </a:solidFill>
              <a:latin typeface="Arial"/>
              <a:ea typeface="Arial"/>
              <a:cs typeface="Arial"/>
              <a:sym typeface="Arial"/>
            </a:endParaRPr>
          </a:p>
        </p:txBody>
      </p:sp>
      <p:sp>
        <p:nvSpPr>
          <p:cNvPr id="502" name="Google Shape;502;p36"/>
          <p:cNvSpPr txBox="1"/>
          <p:nvPr/>
        </p:nvSpPr>
        <p:spPr>
          <a:xfrm>
            <a:off x="4717338" y="1484425"/>
            <a:ext cx="4220400" cy="4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Alterar o TodoController com um atributo privado que referencia a classe TodoService anotado com @Autowired</a:t>
            </a:r>
            <a:endParaRPr b="0" i="0" sz="1200" u="none" cap="none" strike="noStrike">
              <a:solidFill>
                <a:srgbClr val="000000"/>
              </a:solidFill>
              <a:latin typeface="Arial"/>
              <a:ea typeface="Arial"/>
              <a:cs typeface="Arial"/>
              <a:sym typeface="Arial"/>
            </a:endParaRPr>
          </a:p>
        </p:txBody>
      </p:sp>
      <p:sp>
        <p:nvSpPr>
          <p:cNvPr id="503" name="Google Shape;503;p36"/>
          <p:cNvSpPr txBox="1"/>
          <p:nvPr/>
        </p:nvSpPr>
        <p:spPr>
          <a:xfrm>
            <a:off x="239550" y="744800"/>
            <a:ext cx="86649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Serviços são responsáveis pela regra de </a:t>
            </a:r>
            <a:r>
              <a:rPr b="1" i="0" lang="en-GB" sz="1400" u="none" cap="none" strike="noStrike">
                <a:solidFill>
                  <a:srgbClr val="000000"/>
                </a:solidFill>
                <a:latin typeface="Arial"/>
                <a:ea typeface="Arial"/>
                <a:cs typeface="Arial"/>
                <a:sym typeface="Arial"/>
              </a:rPr>
              <a:t>negócio de uma aplicação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type="title"/>
          </p:nvPr>
        </p:nvSpPr>
        <p:spPr>
          <a:xfrm>
            <a:off x="0" y="-57150"/>
            <a:ext cx="51840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3000"/>
              <a:t>IoC e Injeção de Dependência</a:t>
            </a:r>
            <a:endParaRPr sz="3000"/>
          </a:p>
        </p:txBody>
      </p:sp>
      <p:sp>
        <p:nvSpPr>
          <p:cNvPr id="509" name="Google Shape;509;p37"/>
          <p:cNvSpPr txBox="1"/>
          <p:nvPr/>
        </p:nvSpPr>
        <p:spPr>
          <a:xfrm>
            <a:off x="331825" y="3126650"/>
            <a:ext cx="4926000" cy="14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Injeção de Dependência</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Os componentes são “injetados” onde são necessários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Atributos com anotação @Autowired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Valores (componentes) requisitados no construtor de componentes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7"/>
          <p:cNvSpPr/>
          <p:nvPr/>
        </p:nvSpPr>
        <p:spPr>
          <a:xfrm>
            <a:off x="6034548" y="4240152"/>
            <a:ext cx="1371600" cy="5898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Controler</a:t>
            </a:r>
            <a:endParaRPr b="0" i="0" sz="1400" u="none" cap="none" strike="noStrike">
              <a:solidFill>
                <a:srgbClr val="000000"/>
              </a:solidFill>
              <a:latin typeface="Arial"/>
              <a:ea typeface="Arial"/>
              <a:cs typeface="Arial"/>
              <a:sym typeface="Arial"/>
            </a:endParaRPr>
          </a:p>
        </p:txBody>
      </p:sp>
      <p:sp>
        <p:nvSpPr>
          <p:cNvPr id="511" name="Google Shape;511;p37"/>
          <p:cNvSpPr/>
          <p:nvPr/>
        </p:nvSpPr>
        <p:spPr>
          <a:xfrm>
            <a:off x="6983375" y="3288875"/>
            <a:ext cx="1371600" cy="4956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512" name="Google Shape;512;p37"/>
          <p:cNvSpPr/>
          <p:nvPr/>
        </p:nvSpPr>
        <p:spPr>
          <a:xfrm flipH="1" rot="-5400000">
            <a:off x="6345650" y="3738725"/>
            <a:ext cx="943800" cy="368700"/>
          </a:xfrm>
          <a:prstGeom prst="bentArrow">
            <a:avLst>
              <a:gd fmla="val 25000" name="adj1"/>
              <a:gd fmla="val 25000" name="adj2"/>
              <a:gd fmla="val 25000" name="adj3"/>
              <a:gd fmla="val 43750" name="adj4"/>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7"/>
          <p:cNvSpPr txBox="1"/>
          <p:nvPr/>
        </p:nvSpPr>
        <p:spPr>
          <a:xfrm>
            <a:off x="6577928" y="1032378"/>
            <a:ext cx="7299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new</a:t>
            </a:r>
            <a:endParaRPr b="0" i="0" sz="2000" u="none" cap="none" strike="noStrike">
              <a:solidFill>
                <a:srgbClr val="000000"/>
              </a:solidFill>
              <a:latin typeface="Arial"/>
              <a:ea typeface="Arial"/>
              <a:cs typeface="Arial"/>
              <a:sym typeface="Arial"/>
            </a:endParaRPr>
          </a:p>
        </p:txBody>
      </p:sp>
      <p:cxnSp>
        <p:nvCxnSpPr>
          <p:cNvPr id="514" name="Google Shape;514;p37"/>
          <p:cNvCxnSpPr/>
          <p:nvPr/>
        </p:nvCxnSpPr>
        <p:spPr>
          <a:xfrm>
            <a:off x="6633205" y="1101530"/>
            <a:ext cx="471000" cy="397800"/>
          </a:xfrm>
          <a:prstGeom prst="straightConnector1">
            <a:avLst/>
          </a:prstGeom>
          <a:noFill/>
          <a:ln cap="flat" cmpd="sng" w="9525">
            <a:solidFill>
              <a:srgbClr val="FF0000"/>
            </a:solidFill>
            <a:prstDash val="solid"/>
            <a:round/>
            <a:headEnd len="sm" w="sm" type="none"/>
            <a:tailEnd len="sm" w="sm" type="none"/>
          </a:ln>
        </p:spPr>
      </p:cxnSp>
      <p:cxnSp>
        <p:nvCxnSpPr>
          <p:cNvPr id="515" name="Google Shape;515;p37"/>
          <p:cNvCxnSpPr/>
          <p:nvPr/>
        </p:nvCxnSpPr>
        <p:spPr>
          <a:xfrm flipH="1">
            <a:off x="6624771" y="1101530"/>
            <a:ext cx="457800" cy="386400"/>
          </a:xfrm>
          <a:prstGeom prst="straightConnector1">
            <a:avLst/>
          </a:prstGeom>
          <a:noFill/>
          <a:ln cap="flat" cmpd="sng" w="9525">
            <a:solidFill>
              <a:srgbClr val="FF0000"/>
            </a:solidFill>
            <a:prstDash val="solid"/>
            <a:round/>
            <a:headEnd len="sm" w="sm" type="none"/>
            <a:tailEnd len="sm" w="sm" type="none"/>
          </a:ln>
        </p:spPr>
      </p:cxnSp>
      <p:sp>
        <p:nvSpPr>
          <p:cNvPr id="516" name="Google Shape;516;p37"/>
          <p:cNvSpPr txBox="1"/>
          <p:nvPr/>
        </p:nvSpPr>
        <p:spPr>
          <a:xfrm>
            <a:off x="213825" y="855300"/>
            <a:ext cx="5685600" cy="17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IoC - Inverção de Controle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Nossa aplicação não é mais responsável por criar os componentes, o Spring passa a ser o responsável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Controllers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Services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Beans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Etc..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8"/>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 (1)</a:t>
            </a:r>
            <a:endParaRPr/>
          </a:p>
        </p:txBody>
      </p:sp>
      <p:sp>
        <p:nvSpPr>
          <p:cNvPr id="522" name="Google Shape;522;p38"/>
          <p:cNvSpPr txBox="1"/>
          <p:nvPr/>
        </p:nvSpPr>
        <p:spPr>
          <a:xfrm>
            <a:off x="191750" y="774275"/>
            <a:ext cx="5073300" cy="401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@SpringBootApplication</a:t>
            </a:r>
            <a:r>
              <a:rPr b="0" i="0" lang="en-GB" sz="1400" u="none" cap="none" strike="noStrike">
                <a:solidFill>
                  <a:srgbClr val="000000"/>
                </a:solidFill>
                <a:latin typeface="Arial"/>
                <a:ea typeface="Arial"/>
                <a:cs typeface="Arial"/>
                <a:sym typeface="Arial"/>
              </a:rPr>
              <a:t> - utilizada pelo spring identificar o ponto de “partida” do seu projeto e “adivinhar algumas configurações, engloba outras 3 anotações: </a:t>
            </a:r>
            <a:r>
              <a:rPr b="1" i="1" lang="en-GB" sz="1400" u="none" cap="none" strike="noStrike">
                <a:solidFill>
                  <a:srgbClr val="000000"/>
                </a:solidFill>
                <a:latin typeface="Arial"/>
                <a:ea typeface="Arial"/>
                <a:cs typeface="Arial"/>
                <a:sym typeface="Arial"/>
              </a:rPr>
              <a:t>@Configuration</a:t>
            </a:r>
            <a:r>
              <a:rPr b="0" i="0" lang="en-GB" sz="1400" u="none" cap="none" strike="noStrike">
                <a:solidFill>
                  <a:srgbClr val="000000"/>
                </a:solidFill>
                <a:latin typeface="Arial"/>
                <a:ea typeface="Arial"/>
                <a:cs typeface="Arial"/>
                <a:sym typeface="Arial"/>
              </a:rPr>
              <a:t>, </a:t>
            </a:r>
            <a:r>
              <a:rPr b="1" i="1" lang="en-GB" sz="1400" u="none" cap="none" strike="noStrike">
                <a:solidFill>
                  <a:srgbClr val="000000"/>
                </a:solidFill>
                <a:latin typeface="Arial"/>
                <a:ea typeface="Arial"/>
                <a:cs typeface="Arial"/>
                <a:sym typeface="Arial"/>
              </a:rPr>
              <a:t>@ComponentScan</a:t>
            </a:r>
            <a:r>
              <a:rPr b="0" i="0" lang="en-GB" sz="1400" u="none" cap="none" strike="noStrike">
                <a:solidFill>
                  <a:srgbClr val="000000"/>
                </a:solidFill>
                <a:latin typeface="Arial"/>
                <a:ea typeface="Arial"/>
                <a:cs typeface="Arial"/>
                <a:sym typeface="Arial"/>
              </a:rPr>
              <a:t>, </a:t>
            </a:r>
            <a:r>
              <a:rPr b="1" i="1" lang="en-GB" sz="1400" u="none" cap="none" strike="noStrike">
                <a:solidFill>
                  <a:srgbClr val="000000"/>
                </a:solidFill>
                <a:latin typeface="Arial"/>
                <a:ea typeface="Arial"/>
                <a:cs typeface="Arial"/>
                <a:sym typeface="Arial"/>
              </a:rPr>
              <a:t>@AutoConfiguration</a:t>
            </a: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@EnableAutoConfiguration</a:t>
            </a:r>
            <a:r>
              <a:rPr b="0" i="0" lang="en-GB" sz="1400" u="none" cap="none" strike="noStrike">
                <a:solidFill>
                  <a:srgbClr val="000000"/>
                </a:solidFill>
                <a:latin typeface="Arial"/>
                <a:ea typeface="Arial"/>
                <a:cs typeface="Arial"/>
                <a:sym typeface="Arial"/>
              </a:rPr>
              <a:t> - habilita a "auto-configuração" do Spring-Boot, ele irá procurar "Beans" no classpath e automaticamente colocá-los no contexto</a:t>
            </a: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@ComponentScan</a:t>
            </a:r>
            <a:r>
              <a:rPr b="0" i="0" lang="en-GB" sz="1400" u="none" cap="none" strike="noStrike">
                <a:solidFill>
                  <a:srgbClr val="000000"/>
                </a:solidFill>
                <a:latin typeface="Arial"/>
                <a:ea typeface="Arial"/>
                <a:cs typeface="Arial"/>
                <a:sym typeface="Arial"/>
              </a:rPr>
              <a:t> - indica quais pacotes o Spring deve procurar por classes com anotações (por padrão ele considera o pacote da própria classe, mas pode receber um ou um array de pacotes)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3" name="Google Shape;523;p38"/>
          <p:cNvPicPr preferRelativeResize="0"/>
          <p:nvPr/>
        </p:nvPicPr>
        <p:blipFill rotWithShape="1">
          <a:blip r:embed="rId3">
            <a:alphaModFix/>
          </a:blip>
          <a:srcRect b="0" l="0" r="17715" t="0"/>
          <a:stretch/>
        </p:blipFill>
        <p:spPr>
          <a:xfrm>
            <a:off x="5312693" y="774275"/>
            <a:ext cx="3730583" cy="1075525"/>
          </a:xfrm>
          <a:prstGeom prst="rect">
            <a:avLst/>
          </a:prstGeom>
          <a:noFill/>
          <a:ln>
            <a:noFill/>
          </a:ln>
          <a:effectLst>
            <a:outerShdw blurRad="57150" rotWithShape="0" algn="bl" dir="5400000" dist="19050">
              <a:srgbClr val="000000">
                <a:alpha val="49803"/>
              </a:srgbClr>
            </a:outerShdw>
          </a:effectLst>
        </p:spPr>
      </p:pic>
      <p:pic>
        <p:nvPicPr>
          <p:cNvPr id="524" name="Google Shape;524;p38"/>
          <p:cNvPicPr preferRelativeResize="0"/>
          <p:nvPr/>
        </p:nvPicPr>
        <p:blipFill rotWithShape="1">
          <a:blip r:embed="rId4">
            <a:alphaModFix/>
          </a:blip>
          <a:srcRect b="0" l="0" r="0" t="0"/>
          <a:stretch/>
        </p:blipFill>
        <p:spPr>
          <a:xfrm>
            <a:off x="5873600" y="2387405"/>
            <a:ext cx="2608750" cy="666050"/>
          </a:xfrm>
          <a:prstGeom prst="rect">
            <a:avLst/>
          </a:prstGeom>
          <a:noFill/>
          <a:ln>
            <a:noFill/>
          </a:ln>
          <a:effectLst>
            <a:outerShdw blurRad="57150" rotWithShape="0" algn="bl" dir="5400000" dist="19050">
              <a:srgbClr val="000000">
                <a:alpha val="49803"/>
              </a:srgbClr>
            </a:outerShdw>
          </a:effectLst>
        </p:spPr>
      </p:pic>
      <p:pic>
        <p:nvPicPr>
          <p:cNvPr id="525" name="Google Shape;525;p38"/>
          <p:cNvPicPr preferRelativeResize="0"/>
          <p:nvPr/>
        </p:nvPicPr>
        <p:blipFill rotWithShape="1">
          <a:blip r:embed="rId5">
            <a:alphaModFix/>
          </a:blip>
          <a:srcRect b="0" l="0" r="15852" t="0"/>
          <a:stretch/>
        </p:blipFill>
        <p:spPr>
          <a:xfrm>
            <a:off x="4958748" y="4058750"/>
            <a:ext cx="3919225" cy="6000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9"/>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(2)</a:t>
            </a:r>
            <a:endParaRPr/>
          </a:p>
        </p:txBody>
      </p:sp>
      <p:sp>
        <p:nvSpPr>
          <p:cNvPr id="531" name="Google Shape;531;p39"/>
          <p:cNvSpPr txBox="1"/>
          <p:nvPr/>
        </p:nvSpPr>
        <p:spPr>
          <a:xfrm>
            <a:off x="191750" y="774275"/>
            <a:ext cx="8723700" cy="96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@Autowired - i</a:t>
            </a:r>
            <a:r>
              <a:rPr b="0" i="0" lang="en-GB" sz="1400" u="none" cap="none" strike="noStrike">
                <a:solidFill>
                  <a:srgbClr val="000000"/>
                </a:solidFill>
                <a:latin typeface="Arial"/>
                <a:ea typeface="Arial"/>
                <a:cs typeface="Arial"/>
                <a:sym typeface="Arial"/>
              </a:rPr>
              <a:t>ndica ao Spring que ele deve injetar um componente compatível com a classe/interface. Pode ser utilizado em variáveis de instância, métodos Set e Construtores (neste sendo opcional)</a:t>
            </a:r>
            <a:endParaRPr b="0" i="0" sz="1400" u="none" cap="none" strike="noStrike">
              <a:solidFill>
                <a:srgbClr val="000000"/>
              </a:solidFill>
              <a:latin typeface="Arial"/>
              <a:ea typeface="Arial"/>
              <a:cs typeface="Arial"/>
              <a:sym typeface="Arial"/>
            </a:endParaRPr>
          </a:p>
        </p:txBody>
      </p:sp>
      <p:pic>
        <p:nvPicPr>
          <p:cNvPr id="532" name="Google Shape;532;p39"/>
          <p:cNvPicPr preferRelativeResize="0"/>
          <p:nvPr/>
        </p:nvPicPr>
        <p:blipFill rotWithShape="1">
          <a:blip r:embed="rId3">
            <a:alphaModFix/>
          </a:blip>
          <a:srcRect b="0" l="0" r="0" t="0"/>
          <a:stretch/>
        </p:blipFill>
        <p:spPr>
          <a:xfrm>
            <a:off x="6179851" y="2112188"/>
            <a:ext cx="2326525" cy="1184575"/>
          </a:xfrm>
          <a:prstGeom prst="rect">
            <a:avLst/>
          </a:prstGeom>
          <a:noFill/>
          <a:ln>
            <a:noFill/>
          </a:ln>
          <a:effectLst>
            <a:outerShdw blurRad="57150" rotWithShape="0" algn="bl" dir="5400000" dist="19050">
              <a:srgbClr val="000000">
                <a:alpha val="49803"/>
              </a:srgbClr>
            </a:outerShdw>
          </a:effectLst>
        </p:spPr>
      </p:pic>
      <p:pic>
        <p:nvPicPr>
          <p:cNvPr id="533" name="Google Shape;533;p39"/>
          <p:cNvPicPr preferRelativeResize="0"/>
          <p:nvPr/>
        </p:nvPicPr>
        <p:blipFill rotWithShape="1">
          <a:blip r:embed="rId4">
            <a:alphaModFix/>
          </a:blip>
          <a:srcRect b="0" l="0" r="0" t="0"/>
          <a:stretch/>
        </p:blipFill>
        <p:spPr>
          <a:xfrm>
            <a:off x="2872488" y="2112212"/>
            <a:ext cx="2626700" cy="1370050"/>
          </a:xfrm>
          <a:prstGeom prst="rect">
            <a:avLst/>
          </a:prstGeom>
          <a:noFill/>
          <a:ln>
            <a:noFill/>
          </a:ln>
          <a:effectLst>
            <a:outerShdw blurRad="57150" rotWithShape="0" algn="bl" dir="5400000" dist="19050">
              <a:srgbClr val="000000">
                <a:alpha val="49803"/>
              </a:srgbClr>
            </a:outerShdw>
          </a:effectLst>
        </p:spPr>
      </p:pic>
      <p:pic>
        <p:nvPicPr>
          <p:cNvPr id="534" name="Google Shape;534;p39"/>
          <p:cNvPicPr preferRelativeResize="0"/>
          <p:nvPr/>
        </p:nvPicPr>
        <p:blipFill rotWithShape="1">
          <a:blip r:embed="rId5">
            <a:alphaModFix/>
          </a:blip>
          <a:srcRect b="0" l="0" r="0" t="0"/>
          <a:stretch/>
        </p:blipFill>
        <p:spPr>
          <a:xfrm>
            <a:off x="572575" y="2349588"/>
            <a:ext cx="1619250" cy="7715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Anatomia de um pom</a:t>
            </a:r>
            <a:endParaRPr/>
          </a:p>
        </p:txBody>
      </p:sp>
      <p:sp>
        <p:nvSpPr>
          <p:cNvPr id="133" name="Google Shape;133;p4"/>
          <p:cNvSpPr txBox="1"/>
          <p:nvPr/>
        </p:nvSpPr>
        <p:spPr>
          <a:xfrm>
            <a:off x="97675" y="675775"/>
            <a:ext cx="29307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Project Object Model (POM)</a:t>
            </a:r>
            <a:endParaRPr b="1" i="0" sz="1600" u="none" cap="none" strike="noStrike">
              <a:solidFill>
                <a:srgbClr val="000000"/>
              </a:solidFill>
              <a:latin typeface="Arial"/>
              <a:ea typeface="Arial"/>
              <a:cs typeface="Arial"/>
              <a:sym typeface="Arial"/>
            </a:endParaRPr>
          </a:p>
        </p:txBody>
      </p:sp>
      <p:sp>
        <p:nvSpPr>
          <p:cNvPr id="134" name="Google Shape;134;p4"/>
          <p:cNvSpPr txBox="1"/>
          <p:nvPr/>
        </p:nvSpPr>
        <p:spPr>
          <a:xfrm>
            <a:off x="263775" y="4673800"/>
            <a:ext cx="49749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Mais informações </a:t>
            </a:r>
            <a:r>
              <a:rPr b="0" i="0" lang="en-GB" sz="1400" u="sng" cap="none" strike="noStrike">
                <a:solidFill>
                  <a:schemeClr val="hlink"/>
                </a:solidFill>
                <a:latin typeface="Arial"/>
                <a:ea typeface="Arial"/>
                <a:cs typeface="Arial"/>
                <a:sym typeface="Arial"/>
                <a:hlinkClick r:id="rId3"/>
              </a:rPr>
              <a:t>https://www.baeldung.com/maven</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5" name="Google Shape;135;p4"/>
          <p:cNvPicPr preferRelativeResize="0"/>
          <p:nvPr/>
        </p:nvPicPr>
        <p:blipFill rotWithShape="1">
          <a:blip r:embed="rId4">
            <a:alphaModFix/>
          </a:blip>
          <a:srcRect b="0" l="0" r="0" t="0"/>
          <a:stretch/>
        </p:blipFill>
        <p:spPr>
          <a:xfrm>
            <a:off x="306208" y="1303350"/>
            <a:ext cx="2323136" cy="1092861"/>
          </a:xfrm>
          <a:prstGeom prst="rect">
            <a:avLst/>
          </a:prstGeom>
          <a:noFill/>
          <a:ln>
            <a:noFill/>
          </a:ln>
          <a:effectLst>
            <a:outerShdw blurRad="57150" rotWithShape="0" algn="bl" dir="5400000" dist="19050">
              <a:srgbClr val="000000">
                <a:alpha val="49803"/>
              </a:srgbClr>
            </a:outerShdw>
          </a:effectLst>
        </p:spPr>
      </p:pic>
      <p:pic>
        <p:nvPicPr>
          <p:cNvPr id="136" name="Google Shape;136;p4"/>
          <p:cNvPicPr preferRelativeResize="0"/>
          <p:nvPr/>
        </p:nvPicPr>
        <p:blipFill rotWithShape="1">
          <a:blip r:embed="rId5">
            <a:alphaModFix/>
          </a:blip>
          <a:srcRect b="0" l="0" r="0" t="0"/>
          <a:stretch/>
        </p:blipFill>
        <p:spPr>
          <a:xfrm>
            <a:off x="467422" y="3389350"/>
            <a:ext cx="4104575" cy="795025"/>
          </a:xfrm>
          <a:prstGeom prst="rect">
            <a:avLst/>
          </a:prstGeom>
          <a:noFill/>
          <a:ln>
            <a:noFill/>
          </a:ln>
          <a:effectLst>
            <a:outerShdw blurRad="57150" rotWithShape="0" algn="bl" dir="5400000" dist="19050">
              <a:srgbClr val="000000">
                <a:alpha val="49803"/>
              </a:srgbClr>
            </a:outerShdw>
          </a:effectLst>
        </p:spPr>
      </p:pic>
      <p:pic>
        <p:nvPicPr>
          <p:cNvPr id="137" name="Google Shape;137;p4"/>
          <p:cNvPicPr preferRelativeResize="0"/>
          <p:nvPr/>
        </p:nvPicPr>
        <p:blipFill rotWithShape="1">
          <a:blip r:embed="rId6">
            <a:alphaModFix/>
          </a:blip>
          <a:srcRect b="81404" l="0" r="0" t="0"/>
          <a:stretch/>
        </p:blipFill>
        <p:spPr>
          <a:xfrm>
            <a:off x="6603575" y="1162925"/>
            <a:ext cx="2402350" cy="329700"/>
          </a:xfrm>
          <a:prstGeom prst="rect">
            <a:avLst/>
          </a:prstGeom>
          <a:noFill/>
          <a:ln>
            <a:noFill/>
          </a:ln>
          <a:effectLst>
            <a:outerShdw blurRad="57150" rotWithShape="0" algn="bl" dir="5400000" dist="19050">
              <a:srgbClr val="000000">
                <a:alpha val="49803"/>
              </a:srgbClr>
            </a:outerShdw>
          </a:effectLst>
        </p:spPr>
      </p:pic>
      <p:sp>
        <p:nvSpPr>
          <p:cNvPr id="138" name="Google Shape;138;p4"/>
          <p:cNvSpPr txBox="1"/>
          <p:nvPr/>
        </p:nvSpPr>
        <p:spPr>
          <a:xfrm>
            <a:off x="111375" y="1011125"/>
            <a:ext cx="2813400" cy="492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Identificadores de Projeto</a:t>
            </a:r>
            <a:endParaRPr b="0" i="0" sz="1100" u="none" cap="none" strike="noStrike">
              <a:solidFill>
                <a:schemeClr val="dk1"/>
              </a:solidFill>
              <a:latin typeface="Arial"/>
              <a:ea typeface="Arial"/>
              <a:cs typeface="Arial"/>
              <a:sym typeface="Arial"/>
            </a:endParaRPr>
          </a:p>
        </p:txBody>
      </p:sp>
      <p:sp>
        <p:nvSpPr>
          <p:cNvPr id="139" name="Google Shape;139;p4"/>
          <p:cNvSpPr txBox="1"/>
          <p:nvPr/>
        </p:nvSpPr>
        <p:spPr>
          <a:xfrm>
            <a:off x="6490750" y="1617025"/>
            <a:ext cx="2323200" cy="492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Dependências</a:t>
            </a:r>
            <a:endParaRPr b="0" i="0" sz="1100" u="none" cap="none" strike="noStrike">
              <a:solidFill>
                <a:schemeClr val="dk1"/>
              </a:solidFill>
              <a:latin typeface="Arial"/>
              <a:ea typeface="Arial"/>
              <a:cs typeface="Arial"/>
              <a:sym typeface="Arial"/>
            </a:endParaRPr>
          </a:p>
        </p:txBody>
      </p:sp>
      <p:sp>
        <p:nvSpPr>
          <p:cNvPr id="140" name="Google Shape;140;p4"/>
          <p:cNvSpPr txBox="1"/>
          <p:nvPr/>
        </p:nvSpPr>
        <p:spPr>
          <a:xfrm>
            <a:off x="6465175" y="707875"/>
            <a:ext cx="2323200" cy="492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Propriedades</a:t>
            </a:r>
            <a:endParaRPr b="0" i="0" sz="1100" u="none" cap="none" strike="noStrike">
              <a:solidFill>
                <a:schemeClr val="dk1"/>
              </a:solidFill>
              <a:latin typeface="Arial"/>
              <a:ea typeface="Arial"/>
              <a:cs typeface="Arial"/>
              <a:sym typeface="Arial"/>
            </a:endParaRPr>
          </a:p>
        </p:txBody>
      </p:sp>
      <p:sp>
        <p:nvSpPr>
          <p:cNvPr id="141" name="Google Shape;141;p4"/>
          <p:cNvSpPr txBox="1"/>
          <p:nvPr/>
        </p:nvSpPr>
        <p:spPr>
          <a:xfrm>
            <a:off x="306200" y="2968442"/>
            <a:ext cx="3128700" cy="329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Repositórios</a:t>
            </a:r>
            <a:endParaRPr b="0" i="0" sz="1100" u="none" cap="none" strike="noStrike">
              <a:solidFill>
                <a:schemeClr val="dk1"/>
              </a:solidFill>
              <a:latin typeface="Arial"/>
              <a:ea typeface="Arial"/>
              <a:cs typeface="Arial"/>
              <a:sym typeface="Arial"/>
            </a:endParaRPr>
          </a:p>
        </p:txBody>
      </p:sp>
      <p:sp>
        <p:nvSpPr>
          <p:cNvPr id="142" name="Google Shape;142;p4"/>
          <p:cNvSpPr txBox="1"/>
          <p:nvPr/>
        </p:nvSpPr>
        <p:spPr>
          <a:xfrm>
            <a:off x="3274250" y="663775"/>
            <a:ext cx="2535300" cy="492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Profiles (perfis)</a:t>
            </a:r>
            <a:endParaRPr b="0" i="0" sz="1100" u="none" cap="none" strike="noStrike">
              <a:solidFill>
                <a:schemeClr val="dk1"/>
              </a:solidFill>
              <a:latin typeface="Arial"/>
              <a:ea typeface="Arial"/>
              <a:cs typeface="Arial"/>
              <a:sym typeface="Arial"/>
            </a:endParaRPr>
          </a:p>
        </p:txBody>
      </p:sp>
      <p:sp>
        <p:nvSpPr>
          <p:cNvPr id="143" name="Google Shape;143;p4"/>
          <p:cNvSpPr txBox="1"/>
          <p:nvPr/>
        </p:nvSpPr>
        <p:spPr>
          <a:xfrm>
            <a:off x="6205820" y="3507734"/>
            <a:ext cx="1827300" cy="4029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Build (construção)</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44" name="Google Shape;144;p4"/>
          <p:cNvPicPr preferRelativeResize="0"/>
          <p:nvPr/>
        </p:nvPicPr>
        <p:blipFill rotWithShape="1">
          <a:blip r:embed="rId7">
            <a:alphaModFix/>
          </a:blip>
          <a:srcRect b="0" l="0" r="0" t="0"/>
          <a:stretch/>
        </p:blipFill>
        <p:spPr>
          <a:xfrm>
            <a:off x="6405475" y="3888750"/>
            <a:ext cx="2535300" cy="1073505"/>
          </a:xfrm>
          <a:prstGeom prst="rect">
            <a:avLst/>
          </a:prstGeom>
          <a:noFill/>
          <a:ln>
            <a:noFill/>
          </a:ln>
          <a:effectLst>
            <a:outerShdw blurRad="57150" rotWithShape="0" algn="bl" dir="5400000" dist="19050">
              <a:srgbClr val="000000">
                <a:alpha val="49803"/>
              </a:srgbClr>
            </a:outerShdw>
          </a:effectLst>
        </p:spPr>
      </p:pic>
      <p:pic>
        <p:nvPicPr>
          <p:cNvPr id="145" name="Google Shape;145;p4"/>
          <p:cNvPicPr preferRelativeResize="0"/>
          <p:nvPr/>
        </p:nvPicPr>
        <p:blipFill rotWithShape="1">
          <a:blip r:embed="rId8">
            <a:alphaModFix/>
          </a:blip>
          <a:srcRect b="0" l="0" r="0" t="21934"/>
          <a:stretch/>
        </p:blipFill>
        <p:spPr>
          <a:xfrm>
            <a:off x="6603575" y="2069372"/>
            <a:ext cx="2402350" cy="1384050"/>
          </a:xfrm>
          <a:prstGeom prst="rect">
            <a:avLst/>
          </a:prstGeom>
          <a:noFill/>
          <a:ln>
            <a:noFill/>
          </a:ln>
          <a:effectLst>
            <a:outerShdw blurRad="57150" rotWithShape="0" algn="bl" dir="5400000" dist="19050">
              <a:srgbClr val="000000">
                <a:alpha val="49803"/>
              </a:srgbClr>
            </a:outerShdw>
          </a:effectLst>
        </p:spPr>
      </p:pic>
      <p:pic>
        <p:nvPicPr>
          <p:cNvPr id="146" name="Google Shape;146;p4"/>
          <p:cNvPicPr preferRelativeResize="0"/>
          <p:nvPr/>
        </p:nvPicPr>
        <p:blipFill rotWithShape="1">
          <a:blip r:embed="rId9">
            <a:alphaModFix/>
          </a:blip>
          <a:srcRect b="0" l="0" r="0" t="0"/>
          <a:stretch/>
        </p:blipFill>
        <p:spPr>
          <a:xfrm>
            <a:off x="3434900" y="1025275"/>
            <a:ext cx="2595712" cy="284744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0"/>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(3)</a:t>
            </a:r>
            <a:endParaRPr/>
          </a:p>
        </p:txBody>
      </p:sp>
      <p:sp>
        <p:nvSpPr>
          <p:cNvPr id="540" name="Google Shape;540;p40"/>
          <p:cNvSpPr txBox="1"/>
          <p:nvPr/>
        </p:nvSpPr>
        <p:spPr>
          <a:xfrm>
            <a:off x="110550" y="641550"/>
            <a:ext cx="8922900" cy="2957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@Configuration</a:t>
            </a:r>
            <a:r>
              <a:rPr b="0" i="0" lang="en-GB" sz="1400" u="none" cap="none" strike="noStrike">
                <a:solidFill>
                  <a:srgbClr val="000000"/>
                </a:solidFill>
                <a:latin typeface="Arial"/>
                <a:ea typeface="Arial"/>
                <a:cs typeface="Arial"/>
                <a:sym typeface="Arial"/>
              </a:rPr>
              <a:t> - indica uma classe onde seus métodos podem</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 ser utilizados para instanciar beans no contexto do Spring</a:t>
            </a: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@Bean</a:t>
            </a:r>
            <a:r>
              <a:rPr b="0" i="0" lang="en-GB" sz="1400" u="none" cap="none" strike="noStrike">
                <a:solidFill>
                  <a:srgbClr val="000000"/>
                </a:solidFill>
                <a:latin typeface="Arial"/>
                <a:ea typeface="Arial"/>
                <a:cs typeface="Arial"/>
                <a:sym typeface="Arial"/>
              </a:rPr>
              <a:t> -  indica um metodo responsável por instanciar objetos para o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contexto do Spring, pode receber como parâmetro um “nome” para o bean</a:t>
            </a: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@Qualifier</a:t>
            </a:r>
            <a:r>
              <a:rPr b="0" i="0" lang="en-GB" sz="1400" u="none" cap="none" strike="noStrike">
                <a:solidFill>
                  <a:srgbClr val="000000"/>
                </a:solidFill>
                <a:latin typeface="Arial"/>
                <a:ea typeface="Arial"/>
                <a:cs typeface="Arial"/>
                <a:sym typeface="Arial"/>
              </a:rPr>
              <a:t> - utilizado para indicar ao sistema de injeção de dependência do Spring, qual Bean deve ser utilizado, usando o nome que foi passado pela anotação Bean ou a classe específica da instância.</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1" name="Google Shape;541;p40"/>
          <p:cNvPicPr preferRelativeResize="0"/>
          <p:nvPr/>
        </p:nvPicPr>
        <p:blipFill rotWithShape="1">
          <a:blip r:embed="rId3">
            <a:alphaModFix/>
          </a:blip>
          <a:srcRect b="21665" l="0" r="0" t="0"/>
          <a:stretch/>
        </p:blipFill>
        <p:spPr>
          <a:xfrm>
            <a:off x="6931750" y="744775"/>
            <a:ext cx="1943600" cy="1138875"/>
          </a:xfrm>
          <a:prstGeom prst="rect">
            <a:avLst/>
          </a:prstGeom>
          <a:noFill/>
          <a:ln>
            <a:noFill/>
          </a:ln>
          <a:effectLst>
            <a:outerShdw blurRad="57150" rotWithShape="0" algn="bl" dir="5400000" dist="19050">
              <a:srgbClr val="000000">
                <a:alpha val="49803"/>
              </a:srgbClr>
            </a:outerShdw>
          </a:effectLst>
        </p:spPr>
      </p:pic>
      <p:pic>
        <p:nvPicPr>
          <p:cNvPr id="542" name="Google Shape;542;p40"/>
          <p:cNvPicPr preferRelativeResize="0"/>
          <p:nvPr/>
        </p:nvPicPr>
        <p:blipFill rotWithShape="1">
          <a:blip r:embed="rId4">
            <a:alphaModFix/>
          </a:blip>
          <a:srcRect b="0" l="0" r="0" t="0"/>
          <a:stretch/>
        </p:blipFill>
        <p:spPr>
          <a:xfrm>
            <a:off x="645850" y="1859900"/>
            <a:ext cx="2095500" cy="781050"/>
          </a:xfrm>
          <a:prstGeom prst="rect">
            <a:avLst/>
          </a:prstGeom>
          <a:noFill/>
          <a:ln>
            <a:noFill/>
          </a:ln>
          <a:effectLst>
            <a:outerShdw blurRad="57150" rotWithShape="0" algn="bl" dir="5400000" dist="19050">
              <a:srgbClr val="000000">
                <a:alpha val="49803"/>
              </a:srgbClr>
            </a:outerShdw>
          </a:effectLst>
        </p:spPr>
      </p:pic>
      <p:pic>
        <p:nvPicPr>
          <p:cNvPr id="543" name="Google Shape;543;p40"/>
          <p:cNvPicPr preferRelativeResize="0"/>
          <p:nvPr/>
        </p:nvPicPr>
        <p:blipFill rotWithShape="1">
          <a:blip r:embed="rId5">
            <a:alphaModFix/>
          </a:blip>
          <a:srcRect b="0" l="0" r="0" t="0"/>
          <a:stretch/>
        </p:blipFill>
        <p:spPr>
          <a:xfrm>
            <a:off x="3719350" y="1859900"/>
            <a:ext cx="2152650" cy="781050"/>
          </a:xfrm>
          <a:prstGeom prst="rect">
            <a:avLst/>
          </a:prstGeom>
          <a:noFill/>
          <a:ln>
            <a:noFill/>
          </a:ln>
          <a:effectLst>
            <a:outerShdw blurRad="57150" rotWithShape="0" algn="bl" dir="5400000" dist="19050">
              <a:srgbClr val="000000">
                <a:alpha val="49803"/>
              </a:srgbClr>
            </a:outerShdw>
          </a:effectLst>
        </p:spPr>
      </p:pic>
      <p:pic>
        <p:nvPicPr>
          <p:cNvPr id="544" name="Google Shape;544;p40"/>
          <p:cNvPicPr preferRelativeResize="0"/>
          <p:nvPr/>
        </p:nvPicPr>
        <p:blipFill rotWithShape="1">
          <a:blip r:embed="rId6">
            <a:alphaModFix/>
          </a:blip>
          <a:srcRect b="0" l="0" r="0" t="0"/>
          <a:stretch/>
        </p:blipFill>
        <p:spPr>
          <a:xfrm>
            <a:off x="646323" y="3340375"/>
            <a:ext cx="2399800" cy="586090"/>
          </a:xfrm>
          <a:prstGeom prst="rect">
            <a:avLst/>
          </a:prstGeom>
          <a:noFill/>
          <a:ln>
            <a:noFill/>
          </a:ln>
          <a:effectLst>
            <a:outerShdw blurRad="57150" rotWithShape="0" algn="bl" dir="5400000" dist="19050">
              <a:srgbClr val="000000">
                <a:alpha val="49803"/>
              </a:srgbClr>
            </a:outerShdw>
          </a:effectLst>
        </p:spPr>
      </p:pic>
      <p:pic>
        <p:nvPicPr>
          <p:cNvPr id="545" name="Google Shape;545;p40"/>
          <p:cNvPicPr preferRelativeResize="0"/>
          <p:nvPr/>
        </p:nvPicPr>
        <p:blipFill rotWithShape="1">
          <a:blip r:embed="rId7">
            <a:alphaModFix/>
          </a:blip>
          <a:srcRect b="0" l="0" r="0" t="0"/>
          <a:stretch/>
        </p:blipFill>
        <p:spPr>
          <a:xfrm>
            <a:off x="5225851" y="3268975"/>
            <a:ext cx="1570950" cy="619125"/>
          </a:xfrm>
          <a:prstGeom prst="rect">
            <a:avLst/>
          </a:prstGeom>
          <a:noFill/>
          <a:ln>
            <a:noFill/>
          </a:ln>
          <a:effectLst>
            <a:outerShdw blurRad="57150" rotWithShape="0" algn="bl" dir="5400000" dist="19050">
              <a:srgbClr val="000000">
                <a:alpha val="49803"/>
              </a:srgbClr>
            </a:outerShdw>
          </a:effectLst>
        </p:spPr>
      </p:pic>
      <p:pic>
        <p:nvPicPr>
          <p:cNvPr id="546" name="Google Shape;546;p40"/>
          <p:cNvPicPr preferRelativeResize="0"/>
          <p:nvPr/>
        </p:nvPicPr>
        <p:blipFill rotWithShape="1">
          <a:blip r:embed="rId8">
            <a:alphaModFix/>
          </a:blip>
          <a:srcRect b="0" l="0" r="0" t="0"/>
          <a:stretch/>
        </p:blipFill>
        <p:spPr>
          <a:xfrm>
            <a:off x="645850" y="4139125"/>
            <a:ext cx="4224950" cy="746131"/>
          </a:xfrm>
          <a:prstGeom prst="rect">
            <a:avLst/>
          </a:prstGeom>
          <a:noFill/>
          <a:ln>
            <a:noFill/>
          </a:ln>
          <a:effectLst>
            <a:outerShdw blurRad="57150" rotWithShape="0" algn="bl" dir="5400000" dist="19050">
              <a:srgbClr val="000000">
                <a:alpha val="49803"/>
              </a:srgbClr>
            </a:outerShdw>
          </a:effectLst>
        </p:spPr>
      </p:pic>
      <p:pic>
        <p:nvPicPr>
          <p:cNvPr id="547" name="Google Shape;547;p40"/>
          <p:cNvPicPr preferRelativeResize="0"/>
          <p:nvPr/>
        </p:nvPicPr>
        <p:blipFill rotWithShape="1">
          <a:blip r:embed="rId9">
            <a:alphaModFix/>
          </a:blip>
          <a:srcRect b="0" l="0" r="0" t="0"/>
          <a:stretch/>
        </p:blipFill>
        <p:spPr>
          <a:xfrm>
            <a:off x="5214288" y="4024113"/>
            <a:ext cx="3552825" cy="8286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1"/>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(4)</a:t>
            </a:r>
            <a:endParaRPr/>
          </a:p>
        </p:txBody>
      </p:sp>
      <p:sp>
        <p:nvSpPr>
          <p:cNvPr id="553" name="Google Shape;553;p41"/>
          <p:cNvSpPr txBox="1"/>
          <p:nvPr/>
        </p:nvSpPr>
        <p:spPr>
          <a:xfrm>
            <a:off x="236000" y="730050"/>
            <a:ext cx="8679300" cy="3436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@Component: @Controller, @Service e @Repository </a:t>
            </a:r>
            <a:r>
              <a:rPr b="0" i="0" lang="en-GB" sz="1400" u="none" cap="none" strike="noStrike">
                <a:solidFill>
                  <a:srgbClr val="000000"/>
                </a:solidFill>
                <a:latin typeface="Arial"/>
                <a:ea typeface="Arial"/>
                <a:cs typeface="Arial"/>
                <a:sym typeface="Arial"/>
              </a:rPr>
              <a:t>- Indicam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um Bean a ser armazenado no contexto do Spring. A diferença é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puramente conceitual, funcionalmente não há diferença.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@RequestParam</a:t>
            </a:r>
            <a:r>
              <a:rPr b="0" i="0" lang="en-GB" sz="1400" u="none" cap="none" strike="noStrike">
                <a:solidFill>
                  <a:srgbClr val="000000"/>
                </a:solidFill>
                <a:latin typeface="Arial"/>
                <a:ea typeface="Arial"/>
                <a:cs typeface="Arial"/>
                <a:sym typeface="Arial"/>
              </a:rPr>
              <a:t> - indica um parâmetro passado pela url deve ser passado para a variável parâmetro anotada no método. Pode ter seu “name” definido (caso seja diferente do parâmetro da url), bem como seu “defaultValue”.</a:t>
            </a:r>
            <a:endParaRPr b="0" i="0" sz="1400" u="none" cap="none" strike="noStrike">
              <a:solidFill>
                <a:srgbClr val="000000"/>
              </a:solidFill>
              <a:latin typeface="Arial"/>
              <a:ea typeface="Arial"/>
              <a:cs typeface="Arial"/>
              <a:sym typeface="Arial"/>
            </a:endParaRPr>
          </a:p>
        </p:txBody>
      </p:sp>
      <p:grpSp>
        <p:nvGrpSpPr>
          <p:cNvPr id="554" name="Google Shape;554;p41"/>
          <p:cNvGrpSpPr/>
          <p:nvPr/>
        </p:nvGrpSpPr>
        <p:grpSpPr>
          <a:xfrm>
            <a:off x="5026750" y="825925"/>
            <a:ext cx="3964750" cy="1185400"/>
            <a:chOff x="2010700" y="1386350"/>
            <a:chExt cx="3964750" cy="1185400"/>
          </a:xfrm>
        </p:grpSpPr>
        <p:sp>
          <p:nvSpPr>
            <p:cNvPr id="555" name="Google Shape;555;p41"/>
            <p:cNvSpPr/>
            <p:nvPr/>
          </p:nvSpPr>
          <p:spPr>
            <a:xfrm>
              <a:off x="3355275" y="1386350"/>
              <a:ext cx="1275600" cy="368700"/>
            </a:xfrm>
            <a:prstGeom prst="roundRect">
              <a:avLst>
                <a:gd fmla="val 16667" name="adj"/>
              </a:avLst>
            </a:prstGeom>
            <a:solidFill>
              <a:srgbClr val="FFF2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Component</a:t>
              </a:r>
              <a:endParaRPr b="0" i="0" sz="1400" u="none" cap="none" strike="noStrike">
                <a:solidFill>
                  <a:srgbClr val="000000"/>
                </a:solidFill>
                <a:latin typeface="Arial"/>
                <a:ea typeface="Arial"/>
                <a:cs typeface="Arial"/>
                <a:sym typeface="Arial"/>
              </a:endParaRPr>
            </a:p>
          </p:txBody>
        </p:sp>
        <p:sp>
          <p:nvSpPr>
            <p:cNvPr id="556" name="Google Shape;556;p41"/>
            <p:cNvSpPr/>
            <p:nvPr/>
          </p:nvSpPr>
          <p:spPr>
            <a:xfrm>
              <a:off x="2010700" y="2203050"/>
              <a:ext cx="1275600" cy="368700"/>
            </a:xfrm>
            <a:prstGeom prst="roundRect">
              <a:avLst>
                <a:gd fmla="val 16667" name="adj"/>
              </a:avLst>
            </a:prstGeom>
            <a:solidFill>
              <a:srgbClr val="CFE2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Controller</a:t>
              </a:r>
              <a:endParaRPr b="0" i="0" sz="1400" u="none" cap="none" strike="noStrike">
                <a:solidFill>
                  <a:srgbClr val="000000"/>
                </a:solidFill>
                <a:latin typeface="Arial"/>
                <a:ea typeface="Arial"/>
                <a:cs typeface="Arial"/>
                <a:sym typeface="Arial"/>
              </a:endParaRPr>
            </a:p>
          </p:txBody>
        </p:sp>
        <p:sp>
          <p:nvSpPr>
            <p:cNvPr id="557" name="Google Shape;557;p41"/>
            <p:cNvSpPr/>
            <p:nvPr/>
          </p:nvSpPr>
          <p:spPr>
            <a:xfrm>
              <a:off x="3355275" y="2203050"/>
              <a:ext cx="1275600" cy="368700"/>
            </a:xfrm>
            <a:prstGeom prst="roundRect">
              <a:avLst>
                <a:gd fmla="val 16667" name="adj"/>
              </a:avLst>
            </a:prstGeom>
            <a:solidFill>
              <a:srgbClr val="D9EAD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sp>
          <p:nvSpPr>
            <p:cNvPr id="558" name="Google Shape;558;p41"/>
            <p:cNvSpPr/>
            <p:nvPr/>
          </p:nvSpPr>
          <p:spPr>
            <a:xfrm>
              <a:off x="4699850" y="2203050"/>
              <a:ext cx="1275600" cy="368700"/>
            </a:xfrm>
            <a:prstGeom prst="roundRect">
              <a:avLst>
                <a:gd fmla="val 16667" name="adj"/>
              </a:avLst>
            </a:prstGeom>
            <a:solidFill>
              <a:srgbClr val="F4CCC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Repository</a:t>
              </a:r>
              <a:endParaRPr b="0" i="0" sz="1400" u="none" cap="none" strike="noStrike">
                <a:solidFill>
                  <a:srgbClr val="000000"/>
                </a:solidFill>
                <a:latin typeface="Arial"/>
                <a:ea typeface="Arial"/>
                <a:cs typeface="Arial"/>
                <a:sym typeface="Arial"/>
              </a:endParaRPr>
            </a:p>
          </p:txBody>
        </p:sp>
        <p:cxnSp>
          <p:nvCxnSpPr>
            <p:cNvPr id="559" name="Google Shape;559;p41"/>
            <p:cNvCxnSpPr>
              <a:stCxn id="555" idx="2"/>
              <a:endCxn id="556" idx="0"/>
            </p:cNvCxnSpPr>
            <p:nvPr/>
          </p:nvCxnSpPr>
          <p:spPr>
            <a:xfrm flipH="1">
              <a:off x="2648475" y="1755050"/>
              <a:ext cx="1344600" cy="447900"/>
            </a:xfrm>
            <a:prstGeom prst="straightConnector1">
              <a:avLst/>
            </a:prstGeom>
            <a:noFill/>
            <a:ln cap="flat" cmpd="sng" w="9525">
              <a:solidFill>
                <a:srgbClr val="0000FF"/>
              </a:solidFill>
              <a:prstDash val="solid"/>
              <a:round/>
              <a:headEnd len="sm" w="sm" type="none"/>
              <a:tailEnd len="med" w="med" type="triangle"/>
            </a:ln>
            <a:effectLst>
              <a:outerShdw blurRad="57150" rotWithShape="0" algn="bl" dir="5400000" dist="19050">
                <a:srgbClr val="000000">
                  <a:alpha val="49803"/>
                </a:srgbClr>
              </a:outerShdw>
            </a:effectLst>
          </p:spPr>
        </p:cxnSp>
        <p:cxnSp>
          <p:nvCxnSpPr>
            <p:cNvPr id="560" name="Google Shape;560;p41"/>
            <p:cNvCxnSpPr>
              <a:stCxn id="555" idx="2"/>
              <a:endCxn id="557" idx="0"/>
            </p:cNvCxnSpPr>
            <p:nvPr/>
          </p:nvCxnSpPr>
          <p:spPr>
            <a:xfrm>
              <a:off x="3993075" y="1755050"/>
              <a:ext cx="0" cy="447900"/>
            </a:xfrm>
            <a:prstGeom prst="straightConnector1">
              <a:avLst/>
            </a:prstGeom>
            <a:noFill/>
            <a:ln cap="flat" cmpd="sng" w="9525">
              <a:solidFill>
                <a:srgbClr val="0000FF"/>
              </a:solidFill>
              <a:prstDash val="solid"/>
              <a:round/>
              <a:headEnd len="sm" w="sm" type="none"/>
              <a:tailEnd len="med" w="med" type="triangle"/>
            </a:ln>
            <a:effectLst>
              <a:outerShdw blurRad="57150" rotWithShape="0" algn="bl" dir="5400000" dist="19050">
                <a:srgbClr val="000000">
                  <a:alpha val="49803"/>
                </a:srgbClr>
              </a:outerShdw>
            </a:effectLst>
          </p:spPr>
        </p:cxnSp>
        <p:cxnSp>
          <p:nvCxnSpPr>
            <p:cNvPr id="561" name="Google Shape;561;p41"/>
            <p:cNvCxnSpPr>
              <a:stCxn id="555" idx="2"/>
              <a:endCxn id="558" idx="0"/>
            </p:cNvCxnSpPr>
            <p:nvPr/>
          </p:nvCxnSpPr>
          <p:spPr>
            <a:xfrm>
              <a:off x="3993075" y="1755050"/>
              <a:ext cx="1344600" cy="447900"/>
            </a:xfrm>
            <a:prstGeom prst="straightConnector1">
              <a:avLst/>
            </a:prstGeom>
            <a:noFill/>
            <a:ln cap="flat" cmpd="sng" w="9525">
              <a:solidFill>
                <a:srgbClr val="0000FF"/>
              </a:solidFill>
              <a:prstDash val="solid"/>
              <a:round/>
              <a:headEnd len="sm" w="sm" type="none"/>
              <a:tailEnd len="med" w="med" type="triangle"/>
            </a:ln>
            <a:effectLst>
              <a:outerShdw blurRad="57150" rotWithShape="0" algn="bl" dir="5400000" dist="19050">
                <a:srgbClr val="000000">
                  <a:alpha val="49803"/>
                </a:srgbClr>
              </a:outerShdw>
            </a:effectLst>
          </p:spPr>
        </p:cxnSp>
      </p:grpSp>
      <p:pic>
        <p:nvPicPr>
          <p:cNvPr id="562" name="Google Shape;562;p41"/>
          <p:cNvPicPr preferRelativeResize="0"/>
          <p:nvPr/>
        </p:nvPicPr>
        <p:blipFill rotWithShape="1">
          <a:blip r:embed="rId3">
            <a:alphaModFix/>
          </a:blip>
          <a:srcRect b="0" l="0" r="0" t="0"/>
          <a:stretch/>
        </p:blipFill>
        <p:spPr>
          <a:xfrm>
            <a:off x="705475" y="3078125"/>
            <a:ext cx="4667250" cy="876300"/>
          </a:xfrm>
          <a:prstGeom prst="rect">
            <a:avLst/>
          </a:prstGeom>
          <a:noFill/>
          <a:ln>
            <a:noFill/>
          </a:ln>
          <a:effectLst>
            <a:outerShdw blurRad="57150" rotWithShape="0" algn="bl" dir="5400000" dist="19050">
              <a:srgbClr val="000000">
                <a:alpha val="49803"/>
              </a:srgbClr>
            </a:outerShdw>
          </a:effectLst>
        </p:spPr>
      </p:pic>
      <p:pic>
        <p:nvPicPr>
          <p:cNvPr id="563" name="Google Shape;563;p41"/>
          <p:cNvPicPr preferRelativeResize="0"/>
          <p:nvPr/>
        </p:nvPicPr>
        <p:blipFill rotWithShape="1">
          <a:blip r:embed="rId4">
            <a:alphaModFix/>
          </a:blip>
          <a:srcRect b="0" l="0" r="0" t="0"/>
          <a:stretch/>
        </p:blipFill>
        <p:spPr>
          <a:xfrm>
            <a:off x="3640400" y="4127225"/>
            <a:ext cx="5016775" cy="8061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2"/>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(5)</a:t>
            </a:r>
            <a:endParaRPr/>
          </a:p>
        </p:txBody>
      </p:sp>
      <p:sp>
        <p:nvSpPr>
          <p:cNvPr id="569" name="Google Shape;569;p42"/>
          <p:cNvSpPr txBox="1"/>
          <p:nvPr/>
        </p:nvSpPr>
        <p:spPr>
          <a:xfrm>
            <a:off x="328200" y="918300"/>
            <a:ext cx="8487600" cy="360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@ResponseBody </a:t>
            </a:r>
            <a:r>
              <a:rPr b="0" i="0" lang="en-GB" sz="1400" u="none" cap="none" strike="noStrike">
                <a:solidFill>
                  <a:srgbClr val="000000"/>
                </a:solidFill>
                <a:latin typeface="Arial"/>
                <a:ea typeface="Arial"/>
                <a:cs typeface="Arial"/>
                <a:sym typeface="Arial"/>
              </a:rPr>
              <a:t>- Indica que o retorno do método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será utilizado como corpo da resposta HTTP. Se for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um objeto (ou collection de objetos), usará o </a:t>
            </a:r>
            <a:br>
              <a:rPr b="0" i="0" lang="en-GB" sz="1400" u="none" cap="none" strike="noStrike">
                <a:solidFill>
                  <a:srgbClr val="000000"/>
                </a:solidFill>
                <a:latin typeface="Arial"/>
                <a:ea typeface="Arial"/>
                <a:cs typeface="Arial"/>
                <a:sym typeface="Arial"/>
              </a:rPr>
            </a:br>
            <a:r>
              <a:rPr b="0" i="0" lang="en-GB" sz="1400" u="none" cap="none" strike="noStrike">
                <a:solidFill>
                  <a:srgbClr val="000000"/>
                </a:solidFill>
                <a:latin typeface="Arial"/>
                <a:ea typeface="Arial"/>
                <a:cs typeface="Arial"/>
                <a:sym typeface="Arial"/>
              </a:rPr>
              <a:t>Jackson para converter em Json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GB" sz="1400" u="none" cap="none" strike="noStrike">
                <a:solidFill>
                  <a:srgbClr val="000000"/>
                </a:solidFill>
                <a:latin typeface="Arial"/>
                <a:ea typeface="Arial"/>
                <a:cs typeface="Arial"/>
                <a:sym typeface="Arial"/>
              </a:rPr>
            </a:b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@RestController </a:t>
            </a:r>
            <a:r>
              <a:rPr b="0" i="0" lang="en-GB" sz="1400" u="none" cap="none" strike="noStrike">
                <a:solidFill>
                  <a:srgbClr val="000000"/>
                </a:solidFill>
                <a:latin typeface="Arial"/>
                <a:ea typeface="Arial"/>
                <a:cs typeface="Arial"/>
                <a:sym typeface="Arial"/>
              </a:rPr>
              <a:t>- Combina a funcionalidade do @Controller com @ResposeBody para todos os métodos do controller. Pode receber como parametro um “path” que funcionará como tópico para todos os métodos mapeados do controller </a:t>
            </a:r>
            <a:endParaRPr b="0" i="0" sz="1400" u="none" cap="none" strike="noStrike">
              <a:solidFill>
                <a:srgbClr val="000000"/>
              </a:solidFill>
              <a:latin typeface="Arial"/>
              <a:ea typeface="Arial"/>
              <a:cs typeface="Arial"/>
              <a:sym typeface="Arial"/>
            </a:endParaRPr>
          </a:p>
        </p:txBody>
      </p:sp>
      <p:pic>
        <p:nvPicPr>
          <p:cNvPr id="570" name="Google Shape;570;p42"/>
          <p:cNvPicPr preferRelativeResize="0"/>
          <p:nvPr/>
        </p:nvPicPr>
        <p:blipFill rotWithShape="1">
          <a:blip r:embed="rId3">
            <a:alphaModFix/>
          </a:blip>
          <a:srcRect b="0" l="0" r="0" t="0"/>
          <a:stretch/>
        </p:blipFill>
        <p:spPr>
          <a:xfrm>
            <a:off x="5710100" y="1060300"/>
            <a:ext cx="2585450" cy="1088050"/>
          </a:xfrm>
          <a:prstGeom prst="rect">
            <a:avLst/>
          </a:prstGeom>
          <a:noFill/>
          <a:ln>
            <a:noFill/>
          </a:ln>
          <a:effectLst>
            <a:outerShdw blurRad="57150" rotWithShape="0" algn="bl" dir="5400000" dist="19050">
              <a:srgbClr val="000000">
                <a:alpha val="49803"/>
              </a:srgbClr>
            </a:outerShdw>
          </a:effectLst>
        </p:spPr>
      </p:pic>
      <p:pic>
        <p:nvPicPr>
          <p:cNvPr id="571" name="Google Shape;571;p42"/>
          <p:cNvPicPr preferRelativeResize="0"/>
          <p:nvPr/>
        </p:nvPicPr>
        <p:blipFill rotWithShape="1">
          <a:blip r:embed="rId4">
            <a:alphaModFix/>
          </a:blip>
          <a:srcRect b="0" l="0" r="0" t="56527"/>
          <a:stretch/>
        </p:blipFill>
        <p:spPr>
          <a:xfrm>
            <a:off x="3241113" y="3632239"/>
            <a:ext cx="2745433" cy="934822"/>
          </a:xfrm>
          <a:prstGeom prst="rect">
            <a:avLst/>
          </a:prstGeom>
          <a:noFill/>
          <a:ln>
            <a:noFill/>
          </a:ln>
          <a:effectLst>
            <a:outerShdw blurRad="57150" rotWithShape="0" algn="bl" dir="5400000" dist="19050">
              <a:srgbClr val="000000">
                <a:alpha val="49803"/>
              </a:srgbClr>
            </a:outerShdw>
          </a:effectLst>
        </p:spPr>
      </p:pic>
      <p:pic>
        <p:nvPicPr>
          <p:cNvPr id="572" name="Google Shape;572;p42"/>
          <p:cNvPicPr preferRelativeResize="0"/>
          <p:nvPr/>
        </p:nvPicPr>
        <p:blipFill rotWithShape="1">
          <a:blip r:embed="rId5">
            <a:alphaModFix/>
          </a:blip>
          <a:srcRect b="49401" l="0" r="0" t="0"/>
          <a:stretch/>
        </p:blipFill>
        <p:spPr>
          <a:xfrm>
            <a:off x="246000" y="3555625"/>
            <a:ext cx="2745433" cy="1088050"/>
          </a:xfrm>
          <a:prstGeom prst="rect">
            <a:avLst/>
          </a:prstGeom>
          <a:noFill/>
          <a:ln>
            <a:noFill/>
          </a:ln>
          <a:effectLst>
            <a:outerShdw blurRad="57150" rotWithShape="0" algn="bl" dir="5400000" dist="19050">
              <a:srgbClr val="000000">
                <a:alpha val="49803"/>
              </a:srgbClr>
            </a:outerShdw>
          </a:effectLst>
        </p:spPr>
      </p:pic>
      <p:pic>
        <p:nvPicPr>
          <p:cNvPr id="573" name="Google Shape;573;p42"/>
          <p:cNvPicPr preferRelativeResize="0"/>
          <p:nvPr/>
        </p:nvPicPr>
        <p:blipFill rotWithShape="1">
          <a:blip r:embed="rId6">
            <a:alphaModFix/>
          </a:blip>
          <a:srcRect b="0" l="0" r="0" t="0"/>
          <a:stretch/>
        </p:blipFill>
        <p:spPr>
          <a:xfrm>
            <a:off x="6236250" y="3632241"/>
            <a:ext cx="2745425" cy="893859"/>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3"/>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(6)</a:t>
            </a:r>
            <a:endParaRPr/>
          </a:p>
        </p:txBody>
      </p:sp>
      <p:sp>
        <p:nvSpPr>
          <p:cNvPr id="579" name="Google Shape;579;p43"/>
          <p:cNvSpPr txBox="1"/>
          <p:nvPr/>
        </p:nvSpPr>
        <p:spPr>
          <a:xfrm>
            <a:off x="125350" y="840650"/>
            <a:ext cx="8664600" cy="239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@RequestMapping </a:t>
            </a:r>
            <a:r>
              <a:rPr b="0" i="0" lang="en-GB" sz="1400" u="none" cap="none" strike="noStrike">
                <a:solidFill>
                  <a:srgbClr val="000000"/>
                </a:solidFill>
                <a:latin typeface="Arial"/>
                <a:ea typeface="Arial"/>
                <a:cs typeface="Arial"/>
                <a:sym typeface="Arial"/>
              </a:rPr>
              <a:t>- indica o mapeamento de uma classe (tópico) e/ou de cada método da classe. Possui diversos parâmetros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path/name</a:t>
            </a:r>
            <a:r>
              <a:rPr b="0" i="0" lang="en-GB" sz="1400" u="none" cap="none" strike="noStrike">
                <a:solidFill>
                  <a:srgbClr val="000000"/>
                </a:solidFill>
                <a:latin typeface="Arial"/>
                <a:ea typeface="Arial"/>
                <a:cs typeface="Arial"/>
                <a:sym typeface="Arial"/>
              </a:rPr>
              <a:t> - indica o path da url mapeada  (se nenhum outro valor for passado, a string passada será considerada o path)</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method</a:t>
            </a:r>
            <a:r>
              <a:rPr b="0" i="0" lang="en-GB" sz="1400" u="none" cap="none" strike="noStrike">
                <a:solidFill>
                  <a:srgbClr val="000000"/>
                </a:solidFill>
                <a:latin typeface="Arial"/>
                <a:ea typeface="Arial"/>
                <a:cs typeface="Arial"/>
                <a:sym typeface="Arial"/>
              </a:rPr>
              <a:t>: qual o método http que ele mapeia (RequestMethod.GET, RequestMethod.POST, RequestMethod.PUT, RequestMethod.DELETE)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consumes</a:t>
            </a:r>
            <a:r>
              <a:rPr b="0" i="0" lang="en-GB" sz="1400" u="none" cap="none" strike="noStrike">
                <a:solidFill>
                  <a:srgbClr val="000000"/>
                </a:solidFill>
                <a:latin typeface="Arial"/>
                <a:ea typeface="Arial"/>
                <a:cs typeface="Arial"/>
                <a:sym typeface="Arial"/>
              </a:rPr>
              <a:t>: que tipo de dado ele “consome” no corpo da requisição HTTP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produces</a:t>
            </a:r>
            <a:r>
              <a:rPr b="0" i="0" lang="en-GB" sz="1400" u="none" cap="none" strike="noStrike">
                <a:solidFill>
                  <a:srgbClr val="000000"/>
                </a:solidFill>
                <a:latin typeface="Arial"/>
                <a:ea typeface="Arial"/>
                <a:cs typeface="Arial"/>
                <a:sym typeface="Arial"/>
              </a:rPr>
              <a:t>: que tipo de dado ele “produz” no corpo da resposta HTTP </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chemeClr val="dk1"/>
                </a:solidFill>
                <a:latin typeface="Arial"/>
                <a:ea typeface="Arial"/>
                <a:cs typeface="Arial"/>
                <a:sym typeface="Arial"/>
              </a:rPr>
              <a:t>“application/json”</a:t>
            </a:r>
            <a:endParaRPr b="0" i="0" sz="1400" u="none" cap="none" strike="noStrike">
              <a:solidFill>
                <a:schemeClr val="dk1"/>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chemeClr val="dk1"/>
                </a:solidFill>
                <a:latin typeface="Arial"/>
                <a:ea typeface="Arial"/>
                <a:cs typeface="Arial"/>
                <a:sym typeface="Arial"/>
              </a:rPr>
              <a:t>“application/xml”</a:t>
            </a:r>
            <a:endParaRPr b="0" i="0" sz="1400" u="none" cap="none" strike="noStrike">
              <a:solidFill>
                <a:schemeClr val="dk1"/>
              </a:solidFill>
              <a:latin typeface="Arial"/>
              <a:ea typeface="Arial"/>
              <a:cs typeface="Arial"/>
              <a:sym typeface="Arial"/>
            </a:endParaRPr>
          </a:p>
          <a:p>
            <a:pPr indent="-317500" lvl="2" marL="1371600" marR="0" rtl="0" algn="l">
              <a:lnSpc>
                <a:spcPct val="100000"/>
              </a:lnSpc>
              <a:spcBef>
                <a:spcPts val="0"/>
              </a:spcBef>
              <a:spcAft>
                <a:spcPts val="0"/>
              </a:spcAft>
              <a:buClr>
                <a:schemeClr val="dk1"/>
              </a:buClr>
              <a:buSzPts val="1400"/>
              <a:buFont typeface="Arial"/>
              <a:buChar char="■"/>
            </a:pPr>
            <a:r>
              <a:rPr b="0" i="0" lang="en-GB" sz="1400" u="none" cap="none" strike="noStrike">
                <a:solidFill>
                  <a:schemeClr val="dk1"/>
                </a:solidFill>
                <a:latin typeface="Arial"/>
                <a:ea typeface="Arial"/>
                <a:cs typeface="Arial"/>
                <a:sym typeface="Arial"/>
              </a:rPr>
              <a:t>MediaType.TEXT_PLAIN_VALUE</a:t>
            </a:r>
            <a:endParaRPr b="0" i="0" sz="1400" u="none" cap="none" strike="noStrike">
              <a:solidFill>
                <a:schemeClr val="dk1"/>
              </a:solidFill>
              <a:latin typeface="Arial"/>
              <a:ea typeface="Arial"/>
              <a:cs typeface="Arial"/>
              <a:sym typeface="Arial"/>
            </a:endParaRPr>
          </a:p>
        </p:txBody>
      </p:sp>
      <p:pic>
        <p:nvPicPr>
          <p:cNvPr id="580" name="Google Shape;580;p43"/>
          <p:cNvPicPr preferRelativeResize="0"/>
          <p:nvPr/>
        </p:nvPicPr>
        <p:blipFill rotWithShape="1">
          <a:blip r:embed="rId3">
            <a:alphaModFix/>
          </a:blip>
          <a:srcRect b="0" l="0" r="0" t="0"/>
          <a:stretch/>
        </p:blipFill>
        <p:spPr>
          <a:xfrm>
            <a:off x="2802850" y="3395175"/>
            <a:ext cx="5645951" cy="763975"/>
          </a:xfrm>
          <a:prstGeom prst="rect">
            <a:avLst/>
          </a:prstGeom>
          <a:noFill/>
          <a:ln>
            <a:noFill/>
          </a:ln>
          <a:effectLst>
            <a:outerShdw blurRad="57150" rotWithShape="0" algn="bl" dir="5400000" dist="19050">
              <a:srgbClr val="000000">
                <a:alpha val="49803"/>
              </a:srgbClr>
            </a:outerShdw>
          </a:effectLst>
        </p:spPr>
      </p:pic>
      <p:pic>
        <p:nvPicPr>
          <p:cNvPr id="581" name="Google Shape;581;p43"/>
          <p:cNvPicPr preferRelativeResize="0"/>
          <p:nvPr/>
        </p:nvPicPr>
        <p:blipFill rotWithShape="1">
          <a:blip r:embed="rId4">
            <a:alphaModFix/>
          </a:blip>
          <a:srcRect b="0" l="0" r="0" t="0"/>
          <a:stretch/>
        </p:blipFill>
        <p:spPr>
          <a:xfrm>
            <a:off x="375050" y="3355432"/>
            <a:ext cx="2000250" cy="828675"/>
          </a:xfrm>
          <a:prstGeom prst="rect">
            <a:avLst/>
          </a:prstGeom>
          <a:noFill/>
          <a:ln>
            <a:noFill/>
          </a:ln>
          <a:effectLst>
            <a:outerShdw blurRad="57150" rotWithShape="0" algn="bl" dir="5400000" dist="19050">
              <a:srgbClr val="000000">
                <a:alpha val="49803"/>
              </a:srgbClr>
            </a:outerShdw>
          </a:effectLst>
        </p:spPr>
      </p:pic>
      <p:sp>
        <p:nvSpPr>
          <p:cNvPr id="582" name="Google Shape;582;p43"/>
          <p:cNvSpPr txBox="1"/>
          <p:nvPr/>
        </p:nvSpPr>
        <p:spPr>
          <a:xfrm>
            <a:off x="125350" y="4194570"/>
            <a:ext cx="8691300" cy="649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1" i="0" lang="en-GB" sz="1400" u="none" cap="none" strike="noStrike">
                <a:solidFill>
                  <a:schemeClr val="dk1"/>
                </a:solidFill>
                <a:latin typeface="Arial"/>
                <a:ea typeface="Arial"/>
                <a:cs typeface="Arial"/>
                <a:sym typeface="Arial"/>
              </a:rPr>
              <a:t>@GetMapping, @PostMapping, @PutMapping, @DeleteMapping</a:t>
            </a:r>
            <a:r>
              <a:rPr b="0" i="0" lang="en-GB" sz="1400" u="none" cap="none" strike="noStrike">
                <a:solidFill>
                  <a:schemeClr val="dk1"/>
                </a:solidFill>
                <a:latin typeface="Arial"/>
                <a:ea typeface="Arial"/>
                <a:cs typeface="Arial"/>
                <a:sym typeface="Arial"/>
              </a:rPr>
              <a:t> - são “atalhos” para @RequestMapping com o parâmetro “method” já preenchido. Facilitam a leitura da classe.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4"/>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Spring Boot - Anotações</a:t>
            </a:r>
            <a:r>
              <a:rPr lang="en-GB">
                <a:solidFill>
                  <a:schemeClr val="lt1"/>
                </a:solidFill>
              </a:rPr>
              <a:t> (7)</a:t>
            </a:r>
            <a:endParaRPr/>
          </a:p>
        </p:txBody>
      </p:sp>
      <p:sp>
        <p:nvSpPr>
          <p:cNvPr id="588" name="Google Shape;588;p44"/>
          <p:cNvSpPr txBox="1"/>
          <p:nvPr/>
        </p:nvSpPr>
        <p:spPr>
          <a:xfrm>
            <a:off x="125350" y="840650"/>
            <a:ext cx="8664600" cy="1992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@PathVariable </a:t>
            </a:r>
            <a:r>
              <a:rPr b="0" i="0" lang="en-GB" sz="1400" u="none" cap="none" strike="noStrike">
                <a:solidFill>
                  <a:srgbClr val="000000"/>
                </a:solidFill>
                <a:latin typeface="Arial"/>
                <a:ea typeface="Arial"/>
                <a:cs typeface="Arial"/>
                <a:sym typeface="Arial"/>
              </a:rPr>
              <a:t>- indica uma variável que faz parte do “path” da url que foi definido pela anotação @RequestMapping</a:t>
            </a:r>
            <a:endParaRPr b="0" i="0" sz="1400" u="none" cap="none" strike="noStrike">
              <a:solidFill>
                <a:schemeClr val="dk1"/>
              </a:solidFill>
              <a:latin typeface="Arial"/>
              <a:ea typeface="Arial"/>
              <a:cs typeface="Arial"/>
              <a:sym typeface="Arial"/>
            </a:endParaRPr>
          </a:p>
        </p:txBody>
      </p:sp>
      <p:pic>
        <p:nvPicPr>
          <p:cNvPr id="589" name="Google Shape;589;p44"/>
          <p:cNvPicPr preferRelativeResize="0"/>
          <p:nvPr/>
        </p:nvPicPr>
        <p:blipFill rotWithShape="1">
          <a:blip r:embed="rId3">
            <a:alphaModFix/>
          </a:blip>
          <a:srcRect b="0" l="0" r="0" t="0"/>
          <a:stretch/>
        </p:blipFill>
        <p:spPr>
          <a:xfrm>
            <a:off x="455000" y="1593375"/>
            <a:ext cx="4048125" cy="790575"/>
          </a:xfrm>
          <a:prstGeom prst="rect">
            <a:avLst/>
          </a:prstGeom>
          <a:noFill/>
          <a:ln>
            <a:noFill/>
          </a:ln>
          <a:effectLst>
            <a:outerShdw blurRad="57150" rotWithShape="0" algn="bl" dir="5400000" dist="19050">
              <a:srgbClr val="000000">
                <a:alpha val="49803"/>
              </a:srgbClr>
            </a:outerShdw>
          </a:effectLst>
        </p:spPr>
      </p:pic>
      <p:pic>
        <p:nvPicPr>
          <p:cNvPr id="590" name="Google Shape;590;p44"/>
          <p:cNvPicPr preferRelativeResize="0"/>
          <p:nvPr/>
        </p:nvPicPr>
        <p:blipFill rotWithShape="1">
          <a:blip r:embed="rId4">
            <a:alphaModFix/>
          </a:blip>
          <a:srcRect b="0" l="0" r="0" t="0"/>
          <a:stretch/>
        </p:blipFill>
        <p:spPr>
          <a:xfrm>
            <a:off x="5219125" y="1593375"/>
            <a:ext cx="3667125" cy="857250"/>
          </a:xfrm>
          <a:prstGeom prst="rect">
            <a:avLst/>
          </a:prstGeom>
          <a:noFill/>
          <a:ln>
            <a:noFill/>
          </a:ln>
          <a:effectLst>
            <a:outerShdw blurRad="57150" rotWithShape="0" algn="bl" dir="5400000" dist="19050">
              <a:srgbClr val="000000">
                <a:alpha val="49803"/>
              </a:srgbClr>
            </a:outerShdw>
          </a:effectLst>
        </p:spPr>
      </p:pic>
      <p:sp>
        <p:nvSpPr>
          <p:cNvPr id="591" name="Google Shape;591;p44"/>
          <p:cNvSpPr txBox="1"/>
          <p:nvPr/>
        </p:nvSpPr>
        <p:spPr>
          <a:xfrm>
            <a:off x="239700" y="2674275"/>
            <a:ext cx="8664600" cy="1992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@RequestBody </a:t>
            </a:r>
            <a:r>
              <a:rPr b="0" i="0" lang="en-GB" sz="1400" u="none" cap="none" strike="noStrike">
                <a:solidFill>
                  <a:srgbClr val="000000"/>
                </a:solidFill>
                <a:latin typeface="Arial"/>
                <a:ea typeface="Arial"/>
                <a:cs typeface="Arial"/>
                <a:sym typeface="Arial"/>
              </a:rPr>
              <a:t>- indica uma variável que irá receber o conteúdo do body do request HTTP</a:t>
            </a:r>
            <a:endParaRPr b="0" i="0" sz="1400" u="none" cap="none" strike="noStrike">
              <a:solidFill>
                <a:schemeClr val="dk1"/>
              </a:solidFill>
              <a:latin typeface="Arial"/>
              <a:ea typeface="Arial"/>
              <a:cs typeface="Arial"/>
              <a:sym typeface="Arial"/>
            </a:endParaRPr>
          </a:p>
        </p:txBody>
      </p:sp>
      <p:pic>
        <p:nvPicPr>
          <p:cNvPr id="592" name="Google Shape;592;p44"/>
          <p:cNvPicPr preferRelativeResize="0"/>
          <p:nvPr/>
        </p:nvPicPr>
        <p:blipFill rotWithShape="1">
          <a:blip r:embed="rId5">
            <a:alphaModFix/>
          </a:blip>
          <a:srcRect b="0" l="0" r="0" t="0"/>
          <a:stretch/>
        </p:blipFill>
        <p:spPr>
          <a:xfrm>
            <a:off x="1891850" y="3607000"/>
            <a:ext cx="4194000" cy="82255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5"/>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Exercício</a:t>
            </a:r>
            <a:endParaRPr/>
          </a:p>
        </p:txBody>
      </p:sp>
      <p:sp>
        <p:nvSpPr>
          <p:cNvPr id="598" name="Google Shape;598;p45"/>
          <p:cNvSpPr txBox="1"/>
          <p:nvPr/>
        </p:nvSpPr>
        <p:spPr>
          <a:xfrm>
            <a:off x="460600" y="798400"/>
            <a:ext cx="84216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Criar um projeto que faça as operações de CRUD em uma lista de “Todo”: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Utilizar um Service para armazenar a lista como variável de instância</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Criar métodos para as operações</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Create - Inserir um todo na lista</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Read - Leitura, neste caso dois métodos: um que retorna todos os itens e um que retorna um único item com baseado no id passado como parâmetro para o método</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Update - Atualizar, responsável por atualizar os valores dos atributos do Todo</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Delete - Excluir, responsáel por excluir um Todo da lista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Criar um controle que utilize o service criado acima e atenda a seguinte especificação de acesso rest: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GET /todo - retorna todos os “todos”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GET /todo/{n} - retorna o “todo” com id n</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POST /todo - insere o “todo” que foi passado no corpo do request em json.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PUT /todo/{n} - atualiza os atributos do “todo” com id {n} utilizando os atributos passados no corpo do request em json</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DELETE /todo/{n} -  exclui o “todo” com o id {n} da lista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Projeto Maven</a:t>
            </a:r>
            <a:endParaRPr/>
          </a:p>
        </p:txBody>
      </p:sp>
      <p:pic>
        <p:nvPicPr>
          <p:cNvPr id="152" name="Google Shape;152;p5"/>
          <p:cNvPicPr preferRelativeResize="0"/>
          <p:nvPr/>
        </p:nvPicPr>
        <p:blipFill rotWithShape="1">
          <a:blip r:embed="rId3">
            <a:alphaModFix/>
          </a:blip>
          <a:srcRect b="48452" l="2686" r="57510" t="2205"/>
          <a:stretch/>
        </p:blipFill>
        <p:spPr>
          <a:xfrm>
            <a:off x="138900" y="991563"/>
            <a:ext cx="4532400" cy="3160374"/>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
        <p:nvSpPr>
          <p:cNvPr id="153" name="Google Shape;153;p5"/>
          <p:cNvSpPr txBox="1"/>
          <p:nvPr/>
        </p:nvSpPr>
        <p:spPr>
          <a:xfrm>
            <a:off x="138888" y="620125"/>
            <a:ext cx="40641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File &gt; New &gt; Maven Project</a:t>
            </a:r>
            <a:endParaRPr b="0" i="0" sz="1400" u="none" cap="none" strike="noStrike">
              <a:solidFill>
                <a:srgbClr val="000000"/>
              </a:solidFill>
              <a:latin typeface="Arial"/>
              <a:ea typeface="Arial"/>
              <a:cs typeface="Arial"/>
              <a:sym typeface="Arial"/>
            </a:endParaRPr>
          </a:p>
        </p:txBody>
      </p:sp>
      <p:pic>
        <p:nvPicPr>
          <p:cNvPr id="154" name="Google Shape;154;p5"/>
          <p:cNvPicPr preferRelativeResize="0"/>
          <p:nvPr/>
        </p:nvPicPr>
        <p:blipFill rotWithShape="1">
          <a:blip r:embed="rId4">
            <a:alphaModFix/>
          </a:blip>
          <a:srcRect b="0" l="0" r="0" t="0"/>
          <a:stretch/>
        </p:blipFill>
        <p:spPr>
          <a:xfrm>
            <a:off x="4810200" y="1383700"/>
            <a:ext cx="3959850" cy="3639076"/>
          </a:xfrm>
          <a:prstGeom prst="rect">
            <a:avLst/>
          </a:prstGeom>
          <a:noFill/>
          <a:ln>
            <a:noFill/>
          </a:ln>
          <a:effectLst>
            <a:outerShdw blurRad="57150" rotWithShape="0" algn="bl" dir="5400000" dist="19050">
              <a:srgbClr val="000000">
                <a:alpha val="49803"/>
              </a:srgbClr>
            </a:outerShdw>
          </a:effectLst>
        </p:spPr>
      </p:pic>
      <p:sp>
        <p:nvSpPr>
          <p:cNvPr id="155" name="Google Shape;155;p5"/>
          <p:cNvSpPr txBox="1"/>
          <p:nvPr/>
        </p:nvSpPr>
        <p:spPr>
          <a:xfrm>
            <a:off x="4810200" y="620125"/>
            <a:ext cx="43338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Selecionar a opção: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Create a simple project (skip archetype selection)</a:t>
            </a:r>
            <a:endParaRPr b="0" i="0" sz="1400" u="none" cap="none" strike="noStrike">
              <a:solidFill>
                <a:srgbClr val="000000"/>
              </a:solidFill>
              <a:latin typeface="Arial"/>
              <a:ea typeface="Arial"/>
              <a:cs typeface="Arial"/>
              <a:sym typeface="Arial"/>
            </a:endParaRPr>
          </a:p>
        </p:txBody>
      </p:sp>
      <p:sp>
        <p:nvSpPr>
          <p:cNvPr id="156" name="Google Shape;156;p5"/>
          <p:cNvSpPr/>
          <p:nvPr/>
        </p:nvSpPr>
        <p:spPr>
          <a:xfrm>
            <a:off x="4847175" y="1975550"/>
            <a:ext cx="2151900" cy="27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5"/>
          <p:cNvCxnSpPr/>
          <p:nvPr/>
        </p:nvCxnSpPr>
        <p:spPr>
          <a:xfrm flipH="1">
            <a:off x="6244050" y="1241775"/>
            <a:ext cx="225900" cy="627900"/>
          </a:xfrm>
          <a:prstGeom prst="straightConnector1">
            <a:avLst/>
          </a:prstGeom>
          <a:noFill/>
          <a:ln cap="flat" cmpd="sng" w="28575">
            <a:solidFill>
              <a:srgbClr val="FF0000"/>
            </a:solidFill>
            <a:prstDash val="solid"/>
            <a:round/>
            <a:headEnd len="sm" w="sm" type="none"/>
            <a:tailEnd len="med" w="med" type="triangle"/>
          </a:ln>
        </p:spPr>
      </p:cxnSp>
      <p:sp>
        <p:nvSpPr>
          <p:cNvPr id="158" name="Google Shape;158;p5"/>
          <p:cNvSpPr txBox="1"/>
          <p:nvPr/>
        </p:nvSpPr>
        <p:spPr>
          <a:xfrm>
            <a:off x="2455325" y="4487350"/>
            <a:ext cx="18840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Clicar em Next</a:t>
            </a:r>
            <a:endParaRPr b="0" i="0" sz="1400" u="none" cap="none" strike="noStrike">
              <a:solidFill>
                <a:srgbClr val="000000"/>
              </a:solidFill>
              <a:latin typeface="Arial"/>
              <a:ea typeface="Arial"/>
              <a:cs typeface="Arial"/>
              <a:sym typeface="Arial"/>
            </a:endParaRPr>
          </a:p>
        </p:txBody>
      </p:sp>
      <p:cxnSp>
        <p:nvCxnSpPr>
          <p:cNvPr id="159" name="Google Shape;159;p5"/>
          <p:cNvCxnSpPr/>
          <p:nvPr/>
        </p:nvCxnSpPr>
        <p:spPr>
          <a:xfrm>
            <a:off x="3838225" y="4691950"/>
            <a:ext cx="2984400" cy="918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Projeto Maven</a:t>
            </a:r>
            <a:endParaRPr/>
          </a:p>
        </p:txBody>
      </p:sp>
      <p:pic>
        <p:nvPicPr>
          <p:cNvPr id="165" name="Google Shape;165;p6"/>
          <p:cNvPicPr preferRelativeResize="0"/>
          <p:nvPr/>
        </p:nvPicPr>
        <p:blipFill rotWithShape="1">
          <a:blip r:embed="rId3">
            <a:alphaModFix/>
          </a:blip>
          <a:srcRect b="0" l="0" r="0" t="0"/>
          <a:stretch/>
        </p:blipFill>
        <p:spPr>
          <a:xfrm>
            <a:off x="4682125" y="1018225"/>
            <a:ext cx="4128100" cy="3793675"/>
          </a:xfrm>
          <a:prstGeom prst="rect">
            <a:avLst/>
          </a:prstGeom>
          <a:noFill/>
          <a:ln>
            <a:noFill/>
          </a:ln>
          <a:effectLst>
            <a:outerShdw blurRad="57150" rotWithShape="0" algn="bl" dir="5400000" dist="19050">
              <a:srgbClr val="000000">
                <a:alpha val="49803"/>
              </a:srgbClr>
            </a:outerShdw>
          </a:effectLst>
        </p:spPr>
      </p:pic>
      <p:sp>
        <p:nvSpPr>
          <p:cNvPr id="166" name="Google Shape;166;p6"/>
          <p:cNvSpPr txBox="1"/>
          <p:nvPr/>
        </p:nvSpPr>
        <p:spPr>
          <a:xfrm>
            <a:off x="119950" y="776125"/>
            <a:ext cx="4423800" cy="4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Preencher a tela: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Group id: identifica a qual grupo o projeto pertence. Pode ser como um nome de pacote que representa a empresa</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org.serratec.backend</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Artifact id: nome do projeto. Vai compor o nome anterior</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projeto01</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Version: versão do projeto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Packing: como sera empacotado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Name: Nome do projeto</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Projeto 01 de backand</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Description: descrição do projeto</a:t>
            </a:r>
            <a:endParaRPr b="0" i="0" sz="1400" u="none" cap="none" strike="noStrike">
              <a:solidFill>
                <a:srgbClr val="000000"/>
              </a:solidFill>
              <a:latin typeface="Arial"/>
              <a:ea typeface="Arial"/>
              <a:cs typeface="Arial"/>
              <a:sym typeface="Arial"/>
            </a:endParaRPr>
          </a:p>
          <a:p>
            <a:pPr indent="-317500" lvl="2" marL="13716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Projeto de exemplo com maven e spring boot</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Parent Project: é possível “herdar” configurações de outro projeto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Clicar em Finish</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4792144" y="1848550"/>
            <a:ext cx="3838200" cy="13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4792144" y="2070094"/>
            <a:ext cx="3838200" cy="13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4792144" y="2720617"/>
            <a:ext cx="3838200" cy="13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4792144" y="2887128"/>
            <a:ext cx="3838200" cy="13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6"/>
          <p:cNvCxnSpPr>
            <a:endCxn id="167" idx="1"/>
          </p:cNvCxnSpPr>
          <p:nvPr/>
        </p:nvCxnSpPr>
        <p:spPr>
          <a:xfrm>
            <a:off x="2892844" y="1827400"/>
            <a:ext cx="1899300" cy="88200"/>
          </a:xfrm>
          <a:prstGeom prst="straightConnector1">
            <a:avLst/>
          </a:prstGeom>
          <a:noFill/>
          <a:ln cap="flat" cmpd="sng" w="9525">
            <a:solidFill>
              <a:srgbClr val="FF0000"/>
            </a:solidFill>
            <a:prstDash val="solid"/>
            <a:round/>
            <a:headEnd len="sm" w="sm" type="none"/>
            <a:tailEnd len="med" w="med" type="triangle"/>
          </a:ln>
        </p:spPr>
      </p:cxnSp>
      <p:cxnSp>
        <p:nvCxnSpPr>
          <p:cNvPr id="172" name="Google Shape;172;p6"/>
          <p:cNvCxnSpPr>
            <a:endCxn id="168" idx="1"/>
          </p:cNvCxnSpPr>
          <p:nvPr/>
        </p:nvCxnSpPr>
        <p:spPr>
          <a:xfrm flipH="1" rot="10800000">
            <a:off x="1996744" y="2137144"/>
            <a:ext cx="2795400" cy="318300"/>
          </a:xfrm>
          <a:prstGeom prst="straightConnector1">
            <a:avLst/>
          </a:prstGeom>
          <a:noFill/>
          <a:ln cap="flat" cmpd="sng" w="9525">
            <a:solidFill>
              <a:srgbClr val="FF0000"/>
            </a:solidFill>
            <a:prstDash val="solid"/>
            <a:round/>
            <a:headEnd len="sm" w="sm" type="none"/>
            <a:tailEnd len="med" w="med" type="triangle"/>
          </a:ln>
        </p:spPr>
      </p:cxnSp>
      <p:cxnSp>
        <p:nvCxnSpPr>
          <p:cNvPr id="173" name="Google Shape;173;p6"/>
          <p:cNvCxnSpPr>
            <a:endCxn id="169" idx="1"/>
          </p:cNvCxnSpPr>
          <p:nvPr/>
        </p:nvCxnSpPr>
        <p:spPr>
          <a:xfrm flipH="1" rot="10800000">
            <a:off x="3097444" y="2787667"/>
            <a:ext cx="1694700" cy="507300"/>
          </a:xfrm>
          <a:prstGeom prst="straightConnector1">
            <a:avLst/>
          </a:prstGeom>
          <a:noFill/>
          <a:ln cap="flat" cmpd="sng" w="9525">
            <a:solidFill>
              <a:srgbClr val="FF0000"/>
            </a:solidFill>
            <a:prstDash val="solid"/>
            <a:round/>
            <a:headEnd len="sm" w="sm" type="none"/>
            <a:tailEnd len="med" w="med" type="triangle"/>
          </a:ln>
        </p:spPr>
      </p:cxnSp>
      <p:cxnSp>
        <p:nvCxnSpPr>
          <p:cNvPr id="174" name="Google Shape;174;p6"/>
          <p:cNvCxnSpPr>
            <a:endCxn id="170" idx="1"/>
          </p:cNvCxnSpPr>
          <p:nvPr/>
        </p:nvCxnSpPr>
        <p:spPr>
          <a:xfrm flipH="1" rot="10800000">
            <a:off x="4388644" y="2954178"/>
            <a:ext cx="403500" cy="665400"/>
          </a:xfrm>
          <a:prstGeom prst="straightConnector1">
            <a:avLst/>
          </a:prstGeom>
          <a:noFill/>
          <a:ln cap="flat" cmpd="sng" w="9525">
            <a:solidFill>
              <a:srgbClr val="FF0000"/>
            </a:solidFill>
            <a:prstDash val="solid"/>
            <a:round/>
            <a:headEnd len="sm" w="sm" type="none"/>
            <a:tailEnd len="med" w="med" type="triangle"/>
          </a:ln>
        </p:spPr>
      </p:cxnSp>
      <p:cxnSp>
        <p:nvCxnSpPr>
          <p:cNvPr id="175" name="Google Shape;175;p6"/>
          <p:cNvCxnSpPr/>
          <p:nvPr/>
        </p:nvCxnSpPr>
        <p:spPr>
          <a:xfrm flipH="1" rot="10800000">
            <a:off x="4529675" y="4557900"/>
            <a:ext cx="3471300" cy="3951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Criando Projeto Maven</a:t>
            </a:r>
            <a:endParaRPr/>
          </a:p>
        </p:txBody>
      </p:sp>
      <p:pic>
        <p:nvPicPr>
          <p:cNvPr id="181" name="Google Shape;181;p7"/>
          <p:cNvPicPr preferRelativeResize="0"/>
          <p:nvPr/>
        </p:nvPicPr>
        <p:blipFill rotWithShape="1">
          <a:blip r:embed="rId3">
            <a:alphaModFix/>
          </a:blip>
          <a:srcRect b="0" l="0" r="34179" t="0"/>
          <a:stretch/>
        </p:blipFill>
        <p:spPr>
          <a:xfrm>
            <a:off x="4967100" y="714850"/>
            <a:ext cx="4064000" cy="3898300"/>
          </a:xfrm>
          <a:prstGeom prst="rect">
            <a:avLst/>
          </a:prstGeom>
          <a:noFill/>
          <a:ln>
            <a:noFill/>
          </a:ln>
          <a:effectLst>
            <a:outerShdw blurRad="57150" rotWithShape="0" algn="bl" dir="5400000" dist="19050">
              <a:srgbClr val="000000">
                <a:alpha val="49803"/>
              </a:srgbClr>
            </a:outerShdw>
          </a:effectLst>
        </p:spPr>
      </p:pic>
      <p:sp>
        <p:nvSpPr>
          <p:cNvPr id="182" name="Google Shape;182;p7"/>
          <p:cNvSpPr txBox="1"/>
          <p:nvPr/>
        </p:nvSpPr>
        <p:spPr>
          <a:xfrm>
            <a:off x="218725" y="1086550"/>
            <a:ext cx="40641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Pastas de fontes (src)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src/main/java - código java da aplicação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src/main/resources - arquivos de recurso (imagens, configuração, etc…)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src/test/java - código de teste unitário da aplicação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src/test/resources - arquivos de recurso utilizado pelos testes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JRE System Library - java que será utilizado por essa aplicação (não vem instalado, apenas está configurado por padrão)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target - pasta onde irá ficar a aplicação empacotada (arquivo.jar)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ph type="title"/>
          </p:nvPr>
        </p:nvSpPr>
        <p:spPr>
          <a:xfrm>
            <a:off x="0" y="-57150"/>
            <a:ext cx="48102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Arquivo Pom</a:t>
            </a:r>
            <a:endParaRPr/>
          </a:p>
        </p:txBody>
      </p:sp>
      <p:pic>
        <p:nvPicPr>
          <p:cNvPr id="188" name="Google Shape;188;p8"/>
          <p:cNvPicPr preferRelativeResize="0"/>
          <p:nvPr/>
        </p:nvPicPr>
        <p:blipFill rotWithShape="1">
          <a:blip r:embed="rId3">
            <a:alphaModFix/>
          </a:blip>
          <a:srcRect b="0" l="0" r="0" t="0"/>
          <a:stretch/>
        </p:blipFill>
        <p:spPr>
          <a:xfrm>
            <a:off x="1869588" y="1621050"/>
            <a:ext cx="5286375" cy="2390775"/>
          </a:xfrm>
          <a:prstGeom prst="rect">
            <a:avLst/>
          </a:prstGeom>
          <a:noFill/>
          <a:ln>
            <a:noFill/>
          </a:ln>
          <a:effectLst>
            <a:outerShdw blurRad="57150" rotWithShape="0" algn="bl" dir="5400000" dist="19050">
              <a:srgbClr val="000000">
                <a:alpha val="49803"/>
              </a:srgbClr>
            </a:outerShdw>
          </a:effectLst>
        </p:spPr>
      </p:pic>
      <p:sp>
        <p:nvSpPr>
          <p:cNvPr id="189" name="Google Shape;189;p8"/>
          <p:cNvSpPr txBox="1"/>
          <p:nvPr/>
        </p:nvSpPr>
        <p:spPr>
          <a:xfrm>
            <a:off x="289275" y="769050"/>
            <a:ext cx="72036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Arquivo pom.xml com os dados que foi preenchido na tela de criação de projeto Maven</a:t>
            </a:r>
            <a:endParaRPr b="0" i="0" sz="1400" u="none" cap="none" strike="noStrike">
              <a:solidFill>
                <a:srgbClr val="000000"/>
              </a:solidFill>
              <a:latin typeface="Arial"/>
              <a:ea typeface="Arial"/>
              <a:cs typeface="Arial"/>
              <a:sym typeface="Arial"/>
            </a:endParaRPr>
          </a:p>
        </p:txBody>
      </p:sp>
      <p:sp>
        <p:nvSpPr>
          <p:cNvPr id="190" name="Google Shape;190;p8"/>
          <p:cNvSpPr txBox="1"/>
          <p:nvPr/>
        </p:nvSpPr>
        <p:spPr>
          <a:xfrm>
            <a:off x="1093600" y="4614325"/>
            <a:ext cx="62088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Caso não abra diretamente nesta visualização, clique na aba “pom.xml”</a:t>
            </a:r>
            <a:endParaRPr b="0" i="0" sz="1400" u="none" cap="none" strike="noStrike">
              <a:solidFill>
                <a:srgbClr val="000000"/>
              </a:solidFill>
              <a:latin typeface="Arial"/>
              <a:ea typeface="Arial"/>
              <a:cs typeface="Arial"/>
              <a:sym typeface="Arial"/>
            </a:endParaRPr>
          </a:p>
        </p:txBody>
      </p:sp>
      <p:cxnSp>
        <p:nvCxnSpPr>
          <p:cNvPr id="191" name="Google Shape;191;p8"/>
          <p:cNvCxnSpPr/>
          <p:nvPr/>
        </p:nvCxnSpPr>
        <p:spPr>
          <a:xfrm rot="10800000">
            <a:off x="6406475" y="3972175"/>
            <a:ext cx="42300" cy="6210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0" y="-57150"/>
            <a:ext cx="4910700" cy="4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Convertendo p/Spring Boot</a:t>
            </a:r>
            <a:endParaRPr/>
          </a:p>
        </p:txBody>
      </p:sp>
      <p:sp>
        <p:nvSpPr>
          <p:cNvPr id="197" name="Google Shape;197;p9"/>
          <p:cNvSpPr txBox="1"/>
          <p:nvPr/>
        </p:nvSpPr>
        <p:spPr>
          <a:xfrm>
            <a:off x="108650" y="742275"/>
            <a:ext cx="5207100" cy="404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Incluir este bloco no arquivo pom.xml (dentro da tag &lt;project&gt;)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&lt;parent&gt;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&lt;groupId&gt;org.springframework.boot&lt;/groupId&gt;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&lt;artifactId&gt;spring-boot-starter-parent&lt;/artifactId&gt;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&lt;version&gt;2.3.2.RELEASE&lt;/version&gt;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&lt;relativePath /&gt;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&lt;/parent&gt;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&lt;dependencies&gt;</a:t>
            </a:r>
            <a:endParaRPr b="1" i="0" sz="10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&lt;dependency&gt;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&lt;groupId&gt;org.springframework.boot&lt;/groupId&gt;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&lt;artifactId&gt;spring-boot-starter-web&lt;/artifactId&gt;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	&lt;/dependency&gt;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Courier New"/>
                <a:ea typeface="Courier New"/>
                <a:cs typeface="Courier New"/>
                <a:sym typeface="Courier New"/>
              </a:rPr>
              <a:t>&lt;/dependencies&gt;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Isso informa ao Maven que nosso projeto “herda” as configurações do projeto </a:t>
            </a:r>
            <a:r>
              <a:rPr b="1" i="0" lang="en-GB" sz="1400" u="none" cap="none" strike="noStrike">
                <a:solidFill>
                  <a:srgbClr val="000000"/>
                </a:solidFill>
                <a:latin typeface="Arial"/>
                <a:ea typeface="Arial"/>
                <a:cs typeface="Arial"/>
                <a:sym typeface="Arial"/>
              </a:rPr>
              <a:t>spring-boot-starter-parent.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 inclui a dependência do </a:t>
            </a:r>
            <a:r>
              <a:rPr b="1" i="0" lang="en-GB" sz="1400" u="none" cap="none" strike="noStrike">
                <a:solidFill>
                  <a:srgbClr val="000000"/>
                </a:solidFill>
                <a:latin typeface="Arial"/>
                <a:ea typeface="Arial"/>
                <a:cs typeface="Arial"/>
                <a:sym typeface="Arial"/>
              </a:rPr>
              <a:t>spring-boot-starter-web</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p9"/>
          <p:cNvPicPr preferRelativeResize="0"/>
          <p:nvPr/>
        </p:nvPicPr>
        <p:blipFill rotWithShape="1">
          <a:blip r:embed="rId3">
            <a:alphaModFix/>
          </a:blip>
          <a:srcRect b="0" l="1361" r="0" t="0"/>
          <a:stretch/>
        </p:blipFill>
        <p:spPr>
          <a:xfrm>
            <a:off x="4910700" y="1340125"/>
            <a:ext cx="4165450" cy="33157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